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Tw Cen MT" panose="020B0602020104020603"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Questrial"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401AE1-FE09-487B-9045-33C46535D53C}">
  <a:tblStyle styleId="{71401AE1-FE09-487B-9045-33C46535D53C}" styleName="Table_0">
    <a:wholeTbl>
      <a:tcTxStyle b="off" i="off">
        <a:font>
          <a:latin typeface="Tw Cen MT"/>
          <a:ea typeface="Tw Cen MT"/>
          <a:cs typeface="Tw Cen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7F6EA"/>
          </a:solidFill>
        </a:fill>
      </a:tcStyle>
    </a:wholeTbl>
    <a:band1H>
      <a:tcTxStyle/>
      <a:tcStyle>
        <a:tcBdr/>
        <a:fill>
          <a:solidFill>
            <a:srgbClr val="EEECD3"/>
          </a:solidFill>
        </a:fill>
      </a:tcStyle>
    </a:band1H>
    <a:band2H>
      <a:tcTxStyle/>
      <a:tcStyle>
        <a:tcBdr/>
      </a:tcStyle>
    </a:band2H>
    <a:band1V>
      <a:tcTxStyle/>
      <a:tcStyle>
        <a:tcBdr/>
        <a:fill>
          <a:solidFill>
            <a:srgbClr val="EEECD3"/>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7F6EA"/>
          </a:solidFill>
        </a:fill>
      </a:tcStyle>
    </a:lastRow>
    <a:seCell>
      <a:tcTxStyle/>
      <a:tcStyle>
        <a:tcBdr/>
      </a:tcStyle>
    </a:seCell>
    <a:swCell>
      <a:tcTxStyle/>
      <a:tcStyle>
        <a:tcBdr/>
      </a:tcStyle>
    </a:swCell>
    <a:firstRow>
      <a:tcTxStyle b="on" i="off"/>
      <a:tcStyle>
        <a:tcBdr/>
        <a:fill>
          <a:solidFill>
            <a:srgbClr val="F7F6EA"/>
          </a:solidFill>
        </a:fill>
      </a:tcStyle>
    </a:firstRow>
    <a:neCell>
      <a:tcTxStyle/>
      <a:tcStyle>
        <a:tcBdr/>
      </a:tcStyle>
    </a:neCell>
    <a:nwCell>
      <a:tcTxStyle/>
      <a:tcStyle>
        <a:tcBdr/>
      </a:tcStyle>
    </a:nwCell>
  </a:tblStyle>
  <a:tblStyle styleId="{D52F1DB4-5367-462C-B1A8-89BD1D172871}"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0EC"/>
          </a:solidFill>
        </a:fill>
      </a:tcStyle>
    </a:wholeTbl>
    <a:band1H>
      <a:tcTxStyle/>
      <a:tcStyle>
        <a:tcBdr/>
        <a:fill>
          <a:solidFill>
            <a:srgbClr val="E1E0D6"/>
          </a:solidFill>
        </a:fill>
      </a:tcStyle>
    </a:band1H>
    <a:band2H>
      <a:tcTxStyle/>
      <a:tcStyle>
        <a:tcBdr/>
      </a:tcStyle>
    </a:band2H>
    <a:band1V>
      <a:tcTxStyle/>
      <a:tcStyle>
        <a:tcBdr/>
        <a:fill>
          <a:solidFill>
            <a:srgbClr val="E1E0D6"/>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68AEF78-5505-42D8-93AE-21B631F6D904}" styleName="Table_2">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4F4"/>
          </a:solidFill>
        </a:fill>
      </a:tcStyle>
    </a:wholeTbl>
    <a:band1H>
      <a:tcTxStyle/>
      <a:tcStyle>
        <a:tcBdr/>
        <a:fill>
          <a:solidFill>
            <a:srgbClr val="DEE8E7"/>
          </a:solidFill>
        </a:fill>
      </a:tcStyle>
    </a:band1H>
    <a:band2H>
      <a:tcTxStyle/>
      <a:tcStyle>
        <a:tcBdr/>
      </a:tcStyle>
    </a:band2H>
    <a:band1V>
      <a:tcTxStyle/>
      <a:tcStyle>
        <a:tcBdr/>
        <a:fill>
          <a:solidFill>
            <a:srgbClr val="DEE8E7"/>
          </a:solidFill>
        </a:fill>
      </a:tcStyle>
    </a:band1V>
    <a:band2V>
      <a:tcTxStyle/>
      <a:tcStyle>
        <a:tcBdr/>
      </a:tcStyle>
    </a:band2V>
    <a:lastCol>
      <a:tcTxStyle b="on" i="off">
        <a:font>
          <a:latin typeface="Tw Cen MT"/>
          <a:ea typeface="Tw Cen MT"/>
          <a:cs typeface="Tw Cen MT"/>
        </a:font>
        <a:schemeClr val="lt1"/>
      </a:tcTxStyle>
      <a:tcStyle>
        <a:tcBdr/>
        <a:fill>
          <a:solidFill>
            <a:schemeClr val="accent2"/>
          </a:solidFill>
        </a:fill>
      </a:tcStyle>
    </a:lastCol>
    <a:firstCol>
      <a:tcTxStyle b="on" i="off">
        <a:font>
          <a:latin typeface="Tw Cen MT"/>
          <a:ea typeface="Tw Cen MT"/>
          <a:cs typeface="Tw Cen MT"/>
        </a:font>
        <a:schemeClr val="lt1"/>
      </a:tcTxStyle>
      <a:tcStyle>
        <a:tcBdr/>
        <a:fill>
          <a:solidFill>
            <a:schemeClr val="accent2"/>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33" autoAdjust="0"/>
  </p:normalViewPr>
  <p:slideViewPr>
    <p:cSldViewPr snapToGrid="0">
      <p:cViewPr varScale="1">
        <p:scale>
          <a:sx n="75" d="100"/>
          <a:sy n="75" d="100"/>
        </p:scale>
        <p:origin x="2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792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55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ea typeface="Calibri"/>
                <a:cs typeface="Calibri"/>
                <a:sym typeface="Calibri"/>
              </a:rPr>
              <a:t>Dies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ist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Beispiel</a:t>
            </a:r>
            <a:r>
              <a:rPr lang="en-GB" sz="1200" b="0" i="0" u="none" strike="noStrike" cap="none" baseline="0" dirty="0" smtClean="0">
                <a:solidFill>
                  <a:schemeClr val="dk1"/>
                </a:solidFill>
                <a:latin typeface="Calibri"/>
                <a:ea typeface="Calibri"/>
                <a:cs typeface="Calibri"/>
                <a:sym typeface="Calibri"/>
              </a:rPr>
              <a:t> für </a:t>
            </a:r>
            <a:r>
              <a:rPr lang="en-GB" sz="1200" b="0" i="0" u="none" strike="noStrike" cap="none" baseline="0" dirty="0" err="1" smtClean="0">
                <a:solidFill>
                  <a:schemeClr val="dk1"/>
                </a:solidFill>
                <a:latin typeface="Calibri"/>
                <a:ea typeface="Calibri"/>
                <a:cs typeface="Calibri"/>
                <a:sym typeface="Calibri"/>
              </a:rPr>
              <a:t>ein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einfaches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Kompetenzprofil</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indem</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wichtigsten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Fähigkeiten</a:t>
            </a:r>
            <a:r>
              <a:rPr lang="en-GB" sz="1200" b="0" i="0" u="none" strike="noStrike" cap="none" baseline="0" dirty="0" smtClean="0">
                <a:solidFill>
                  <a:schemeClr val="dk1"/>
                </a:solidFill>
                <a:latin typeface="Calibri"/>
                <a:ea typeface="Calibri"/>
                <a:cs typeface="Calibri"/>
                <a:sym typeface="Calibri"/>
              </a:rPr>
              <a:t> und </a:t>
            </a:r>
            <a:r>
              <a:rPr lang="en-GB" sz="1200" b="0" i="0" u="none" strike="noStrike" cap="none" baseline="0" dirty="0" err="1" smtClean="0">
                <a:solidFill>
                  <a:schemeClr val="dk1"/>
                </a:solidFill>
                <a:latin typeface="Calibri"/>
                <a:ea typeface="Calibri"/>
                <a:cs typeface="Calibri"/>
                <a:sym typeface="Calibri"/>
              </a:rPr>
              <a:t>Qualifikationen</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Ebene</a:t>
            </a:r>
            <a:r>
              <a:rPr lang="en-GB" sz="1200" b="0" i="0" u="none" strike="noStrike" cap="none" baseline="0" dirty="0" smtClean="0">
                <a:solidFill>
                  <a:schemeClr val="dk1"/>
                </a:solidFill>
                <a:latin typeface="Calibri"/>
                <a:ea typeface="Calibri"/>
                <a:cs typeface="Calibri"/>
                <a:sym typeface="Calibri"/>
              </a:rPr>
              <a:t> des </a:t>
            </a:r>
            <a:r>
              <a:rPr lang="en-GB" sz="1200" b="0" i="0" u="none" strike="noStrike" cap="none" baseline="0" dirty="0" err="1" smtClean="0">
                <a:solidFill>
                  <a:schemeClr val="dk1"/>
                </a:solidFill>
                <a:latin typeface="Calibri"/>
                <a:ea typeface="Calibri"/>
                <a:cs typeface="Calibri"/>
                <a:sym typeface="Calibri"/>
              </a:rPr>
              <a:t>Könnens</a:t>
            </a:r>
            <a:r>
              <a:rPr lang="en-GB" sz="1200" b="0" i="0" u="none" strike="noStrike" cap="none" baseline="0" dirty="0" smtClean="0">
                <a:solidFill>
                  <a:schemeClr val="dk1"/>
                </a:solidFill>
                <a:latin typeface="Calibri"/>
                <a:ea typeface="Calibri"/>
                <a:cs typeface="Calibri"/>
                <a:sym typeface="Calibri"/>
              </a:rPr>
              <a:t> und der </a:t>
            </a:r>
            <a:r>
              <a:rPr lang="en-GB" sz="1200" b="0" i="0" u="none" strike="noStrike" cap="none" baseline="0" dirty="0" err="1" smtClean="0">
                <a:solidFill>
                  <a:schemeClr val="dk1"/>
                </a:solidFill>
                <a:latin typeface="Calibri"/>
                <a:ea typeface="Calibri"/>
                <a:cs typeface="Calibri"/>
                <a:sym typeface="Calibri"/>
              </a:rPr>
              <a:t>Nachweis</a:t>
            </a:r>
            <a:r>
              <a:rPr lang="en-GB" sz="1200" b="0" i="0" u="none" strike="noStrike" cap="none" baseline="0" dirty="0" smtClean="0">
                <a:solidFill>
                  <a:schemeClr val="dk1"/>
                </a:solidFill>
                <a:latin typeface="Calibri"/>
                <a:ea typeface="Calibri"/>
                <a:cs typeface="Calibri"/>
                <a:sym typeface="Calibri"/>
              </a:rPr>
              <a:t>, wie und wo die </a:t>
            </a:r>
            <a:r>
              <a:rPr lang="en-GB" sz="1200" b="0" i="0" u="none" strike="noStrike" cap="none" baseline="0" dirty="0" err="1" smtClean="0">
                <a:solidFill>
                  <a:schemeClr val="dk1"/>
                </a:solidFill>
                <a:latin typeface="Calibri"/>
                <a:ea typeface="Calibri"/>
                <a:cs typeface="Calibri"/>
                <a:sym typeface="Calibri"/>
              </a:rPr>
              <a:t>Kompetenz</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erworben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wurde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aufgezeichnet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werden</a:t>
            </a:r>
            <a:r>
              <a:rPr lang="en-GB" sz="1200" b="0" i="0" u="none" strike="noStrike" cap="none" baseline="0" dirty="0" smtClean="0">
                <a:solidFill>
                  <a:schemeClr val="dk1"/>
                </a:solidFill>
                <a:latin typeface="Calibri"/>
                <a:ea typeface="Calibri"/>
                <a:cs typeface="Calibri"/>
                <a:sym typeface="Calibri"/>
              </a:rPr>
              <a:t>, </a:t>
            </a:r>
            <a:endParaRPr lang="en-GB"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82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cs typeface="Calibri"/>
                <a:sym typeface="Calibri"/>
              </a:rPr>
              <a:t>Dieses </a:t>
            </a:r>
            <a:r>
              <a:rPr lang="en-GB" sz="1200" b="0" i="0" u="none" strike="noStrike" cap="none" dirty="0" err="1" smtClean="0">
                <a:solidFill>
                  <a:schemeClr val="dk1"/>
                </a:solidFill>
                <a:latin typeface="Calibri"/>
                <a:cs typeface="Calibri"/>
                <a:sym typeface="Calibri"/>
              </a:rPr>
              <a:t>Profil</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dient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als</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Referenz</a:t>
            </a:r>
            <a:r>
              <a:rPr lang="en-GB" sz="1200" b="0" i="0" u="none" strike="noStrike" cap="none" baseline="0" dirty="0" smtClean="0">
                <a:solidFill>
                  <a:schemeClr val="dk1"/>
                </a:solidFill>
                <a:latin typeface="Calibri"/>
                <a:cs typeface="Calibri"/>
                <a:sym typeface="Calibri"/>
              </a:rPr>
              <a:t> für </a:t>
            </a:r>
            <a:r>
              <a:rPr lang="en-GB" sz="1200" b="0" i="0" u="none" strike="noStrike" cap="none" baseline="0" dirty="0" err="1" smtClean="0">
                <a:solidFill>
                  <a:schemeClr val="dk1"/>
                </a:solidFill>
                <a:latin typeface="Calibri"/>
                <a:cs typeface="Calibri"/>
                <a:sym typeface="Calibri"/>
              </a:rPr>
              <a:t>Sie</a:t>
            </a:r>
            <a:r>
              <a:rPr lang="en-GB" sz="1200" b="0" i="0" u="none" strike="noStrike" cap="none" baseline="0" dirty="0" smtClean="0">
                <a:solidFill>
                  <a:schemeClr val="dk1"/>
                </a:solidFill>
                <a:latin typeface="Calibri"/>
                <a:cs typeface="Calibri"/>
                <a:sym typeface="Calibri"/>
              </a:rPr>
              <a:t> und </a:t>
            </a:r>
            <a:r>
              <a:rPr lang="en-GB" sz="1200" b="0" i="0" u="none" strike="noStrike" cap="none" baseline="0" dirty="0" err="1" smtClean="0">
                <a:solidFill>
                  <a:schemeClr val="dk1"/>
                </a:solidFill>
                <a:latin typeface="Calibri"/>
                <a:cs typeface="Calibri"/>
                <a:sym typeface="Calibri"/>
              </a:rPr>
              <a:t>spiegelt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Ihre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persönlichen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Erkenntnisse</a:t>
            </a:r>
            <a:r>
              <a:rPr lang="en-GB" sz="1200" b="0" i="0" u="none" strike="noStrike" cap="none" baseline="0" dirty="0" smtClean="0">
                <a:solidFill>
                  <a:schemeClr val="dk1"/>
                </a:solidFill>
                <a:latin typeface="Calibri"/>
                <a:cs typeface="Calibri"/>
                <a:sym typeface="Calibri"/>
              </a:rPr>
              <a:t> wider.</a:t>
            </a:r>
          </a:p>
          <a:p>
            <a:pPr marL="0" marR="0" lvl="0" indent="0" algn="l" rtl="0">
              <a:spcBef>
                <a:spcPts val="0"/>
              </a:spcBef>
              <a:spcAft>
                <a:spcPts val="0"/>
              </a:spcAft>
              <a:buNone/>
            </a:pPr>
            <a:r>
              <a:rPr lang="en-GB" sz="1200" b="0" i="0" u="none" strike="noStrike" cap="none" baseline="0" dirty="0" err="1" smtClean="0">
                <a:solidFill>
                  <a:schemeClr val="dk1"/>
                </a:solidFill>
                <a:latin typeface="Calibri"/>
                <a:cs typeface="Calibri"/>
                <a:sym typeface="Calibri"/>
              </a:rPr>
              <a:t>Zusätzlich</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dazu</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kann</a:t>
            </a:r>
            <a:r>
              <a:rPr lang="en-GB" sz="1200" b="0" i="0" u="none" strike="noStrike" cap="none" baseline="0" dirty="0" smtClean="0">
                <a:solidFill>
                  <a:schemeClr val="dk1"/>
                </a:solidFill>
                <a:latin typeface="Calibri"/>
                <a:cs typeface="Calibri"/>
                <a:sym typeface="Calibri"/>
              </a:rPr>
              <a:t> das </a:t>
            </a:r>
            <a:r>
              <a:rPr lang="en-GB" sz="1200" b="0" i="0" u="none" strike="noStrike" cap="none" baseline="0" dirty="0" err="1" smtClean="0">
                <a:solidFill>
                  <a:schemeClr val="dk1"/>
                </a:solidFill>
                <a:latin typeface="Calibri"/>
                <a:cs typeface="Calibri"/>
                <a:sym typeface="Calibri"/>
              </a:rPr>
              <a:t>Kompetenzprofil</a:t>
            </a:r>
            <a:r>
              <a:rPr lang="en-GB" sz="1200" b="0" i="0" u="none" strike="noStrike" cap="none" baseline="0" dirty="0" smtClean="0">
                <a:solidFill>
                  <a:schemeClr val="dk1"/>
                </a:solidFill>
                <a:latin typeface="Calibri"/>
                <a:cs typeface="Calibri"/>
                <a:sym typeface="Calibri"/>
              </a:rPr>
              <a:t> für </a:t>
            </a:r>
            <a:r>
              <a:rPr lang="en-GB" sz="1200" b="0" i="0" u="none" strike="noStrike" cap="none" baseline="0" dirty="0" err="1" smtClean="0">
                <a:solidFill>
                  <a:schemeClr val="dk1"/>
                </a:solidFill>
                <a:latin typeface="Calibri"/>
                <a:cs typeface="Calibri"/>
                <a:sym typeface="Calibri"/>
              </a:rPr>
              <a:t>Bewerbungen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oder</a:t>
            </a:r>
            <a:r>
              <a:rPr lang="en-GB" sz="1200" b="0" i="0" u="none" strike="noStrike" cap="none" baseline="0" dirty="0" smtClean="0">
                <a:solidFill>
                  <a:schemeClr val="dk1"/>
                </a:solidFill>
                <a:latin typeface="Calibri"/>
                <a:cs typeface="Calibri"/>
                <a:sym typeface="Calibri"/>
              </a:rPr>
              <a:t> für den </a:t>
            </a:r>
            <a:r>
              <a:rPr lang="en-GB" sz="1200" b="0" i="0" u="none" strike="noStrike" cap="none" baseline="0" dirty="0" err="1" smtClean="0">
                <a:solidFill>
                  <a:schemeClr val="dk1"/>
                </a:solidFill>
                <a:latin typeface="Calibri"/>
                <a:cs typeface="Calibri"/>
                <a:sym typeface="Calibri"/>
              </a:rPr>
              <a:t>Vergleich</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mit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einem</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bestehenden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Jobprofil</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verwendet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a:t>
            </a:r>
          </a:p>
          <a:p>
            <a:pPr marL="0" marR="0" lvl="0" indent="0" algn="l" rtl="0">
              <a:spcBef>
                <a:spcPts val="0"/>
              </a:spcBef>
              <a:spcAft>
                <a:spcPts val="0"/>
              </a:spcAft>
              <a:buNone/>
            </a:pPr>
            <a:r>
              <a:rPr lang="en-GB" sz="1200" b="0" i="0" u="none" strike="noStrike" cap="none" baseline="0" dirty="0" err="1" smtClean="0">
                <a:solidFill>
                  <a:schemeClr val="dk1"/>
                </a:solidFill>
                <a:latin typeface="Calibri"/>
                <a:cs typeface="Calibri"/>
                <a:sym typeface="Calibri"/>
              </a:rPr>
              <a:t>Obwohl</a:t>
            </a:r>
            <a:r>
              <a:rPr lang="en-GB" sz="1200" b="0" i="0" u="none" strike="noStrike" cap="none" baseline="0" dirty="0" smtClean="0">
                <a:solidFill>
                  <a:schemeClr val="dk1"/>
                </a:solidFill>
                <a:latin typeface="Calibri"/>
                <a:cs typeface="Calibri"/>
                <a:sym typeface="Calibri"/>
              </a:rPr>
              <a:t> die </a:t>
            </a:r>
            <a:r>
              <a:rPr lang="en-GB" sz="1200" b="0" i="0" u="none" strike="noStrike" cap="none" baseline="0" dirty="0" err="1" smtClean="0">
                <a:solidFill>
                  <a:schemeClr val="dk1"/>
                </a:solidFill>
                <a:latin typeface="Calibri"/>
                <a:cs typeface="Calibri"/>
                <a:sym typeface="Calibri"/>
              </a:rPr>
              <a:t>Kompetenzanalyse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unabhängig</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gemacht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kann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wird</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eine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persönliche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Beratung</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empfohlen</a:t>
            </a:r>
            <a:r>
              <a:rPr lang="en-GB" sz="1200" b="0" i="0" u="none" strike="noStrike" cap="none" baseline="0" dirty="0" smtClean="0">
                <a:solidFill>
                  <a:schemeClr val="dk1"/>
                </a:solidFill>
                <a:latin typeface="Calibri"/>
                <a:cs typeface="Calibri"/>
                <a:sym typeface="Calibri"/>
              </a:rPr>
              <a:t>, um die </a:t>
            </a:r>
            <a:r>
              <a:rPr lang="en-GB" sz="1200" b="0" i="0" u="none" strike="noStrike" cap="none" baseline="0" dirty="0" err="1" smtClean="0">
                <a:solidFill>
                  <a:schemeClr val="dk1"/>
                </a:solidFill>
                <a:latin typeface="Calibri"/>
                <a:cs typeface="Calibri"/>
                <a:sym typeface="Calibri"/>
              </a:rPr>
              <a:t>Ergebnisse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angemessen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deuten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zu</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können</a:t>
            </a:r>
            <a:r>
              <a:rPr lang="en-GB" sz="1200" b="0" i="0" u="none" strike="noStrike" cap="none" baseline="0" dirty="0" smtClean="0">
                <a:solidFill>
                  <a:schemeClr val="dk1"/>
                </a:solidFill>
                <a:latin typeface="Calibri"/>
                <a:cs typeface="Calibri"/>
                <a:sym typeface="Calibri"/>
              </a:rPr>
              <a:t> und um </a:t>
            </a:r>
            <a:r>
              <a:rPr lang="en-GB" sz="1200" b="0" i="0" u="none" strike="noStrike" cap="none" baseline="0" dirty="0" err="1" smtClean="0">
                <a:solidFill>
                  <a:schemeClr val="dk1"/>
                </a:solidFill>
                <a:latin typeface="Calibri"/>
                <a:cs typeface="Calibri"/>
                <a:sym typeface="Calibri"/>
              </a:rPr>
              <a:t>darüber</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zu</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diskutieren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Während</a:t>
            </a:r>
            <a:r>
              <a:rPr lang="en-GB" sz="1200" b="0" i="0" u="none" strike="noStrike" cap="none" baseline="0" dirty="0" smtClean="0">
                <a:solidFill>
                  <a:schemeClr val="dk1"/>
                </a:solidFill>
                <a:latin typeface="Calibri"/>
                <a:cs typeface="Calibri"/>
                <a:sym typeface="Calibri"/>
              </a:rPr>
              <a:t> der </a:t>
            </a:r>
            <a:r>
              <a:rPr lang="en-GB" sz="1200" b="0" i="0" u="none" strike="noStrike" cap="none" baseline="0" dirty="0" err="1" smtClean="0">
                <a:solidFill>
                  <a:schemeClr val="dk1"/>
                </a:solidFill>
                <a:latin typeface="Calibri"/>
                <a:cs typeface="Calibri"/>
                <a:sym typeface="Calibri"/>
              </a:rPr>
              <a:t>Beratungseinheit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kann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auch</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über</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Ihre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berufliche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Zukunft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gesprochen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Realistische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Ziele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hierbei</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definiert</a:t>
            </a:r>
            <a:r>
              <a:rPr lang="en-GB" sz="1200" b="0" i="0" u="none" strike="noStrike" cap="none" baseline="0" dirty="0" smtClean="0">
                <a:solidFill>
                  <a:schemeClr val="dk1"/>
                </a:solidFill>
                <a:latin typeface="Calibri"/>
                <a:cs typeface="Calibri"/>
                <a:sym typeface="Calibri"/>
              </a:rPr>
              <a:t> und </a:t>
            </a:r>
            <a:r>
              <a:rPr lang="en-GB" sz="1200" b="0" i="0" u="none" strike="noStrike" cap="none" baseline="0" dirty="0" err="1" smtClean="0">
                <a:solidFill>
                  <a:schemeClr val="dk1"/>
                </a:solidFill>
                <a:latin typeface="Calibri"/>
                <a:cs typeface="Calibri"/>
                <a:sym typeface="Calibri"/>
              </a:rPr>
              <a:t>konkrete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Maßnahmen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zu</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deren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Erreichung</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besprochen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Spezifische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Kompetenzen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können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unterstrichen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welche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sich</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als</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vorteilhaft</a:t>
            </a:r>
            <a:r>
              <a:rPr lang="en-GB" sz="1200" b="0" i="0" u="none" strike="noStrike" cap="none" baseline="0" dirty="0" smtClean="0">
                <a:solidFill>
                  <a:schemeClr val="dk1"/>
                </a:solidFill>
                <a:latin typeface="Calibri"/>
                <a:cs typeface="Calibri"/>
                <a:sym typeface="Calibri"/>
              </a:rPr>
              <a:t> für die </a:t>
            </a:r>
            <a:r>
              <a:rPr lang="en-GB" sz="1200" b="0" i="0" u="none" strike="noStrike" cap="none" baseline="0" dirty="0" err="1" smtClean="0">
                <a:solidFill>
                  <a:schemeClr val="dk1"/>
                </a:solidFill>
                <a:latin typeface="Calibri"/>
                <a:cs typeface="Calibri"/>
                <a:sym typeface="Calibri"/>
              </a:rPr>
              <a:t>Erlangungen</a:t>
            </a:r>
            <a:r>
              <a:rPr lang="en-GB" sz="1200" b="0" i="0" u="none" strike="noStrike" cap="none" baseline="0" dirty="0" smtClean="0">
                <a:solidFill>
                  <a:schemeClr val="dk1"/>
                </a:solidFill>
                <a:latin typeface="Calibri"/>
                <a:cs typeface="Calibri"/>
                <a:sym typeface="Calibri"/>
              </a:rPr>
              <a:t> des </a:t>
            </a:r>
            <a:r>
              <a:rPr lang="en-GB" sz="1200" b="0" i="0" u="none" strike="noStrike" cap="none" baseline="0" dirty="0" err="1" smtClean="0">
                <a:solidFill>
                  <a:schemeClr val="dk1"/>
                </a:solidFill>
                <a:latin typeface="Calibri"/>
                <a:cs typeface="Calibri"/>
                <a:sym typeface="Calibri"/>
              </a:rPr>
              <a:t>gewünschten</a:t>
            </a:r>
            <a:r>
              <a:rPr lang="en-GB" sz="1200" b="0" i="0" u="none" strike="noStrike" cap="none" baseline="0" dirty="0" smtClean="0">
                <a:solidFill>
                  <a:schemeClr val="dk1"/>
                </a:solidFill>
                <a:latin typeface="Calibri"/>
                <a:cs typeface="Calibri"/>
                <a:sym typeface="Calibri"/>
              </a:rPr>
              <a:t> Jobs </a:t>
            </a:r>
            <a:r>
              <a:rPr lang="en-GB" sz="1200" b="0" i="0" u="none" strike="noStrike" cap="none" baseline="0" dirty="0" err="1" smtClean="0">
                <a:solidFill>
                  <a:schemeClr val="dk1"/>
                </a:solidFill>
                <a:latin typeface="Calibri"/>
                <a:cs typeface="Calibri"/>
                <a:sym typeface="Calibri"/>
              </a:rPr>
              <a:t>erweisen</a:t>
            </a:r>
            <a:r>
              <a:rPr lang="en-GB" sz="1200" b="0" i="0" u="none" strike="noStrike" cap="none" baseline="0" dirty="0" smtClean="0">
                <a:solidFill>
                  <a:schemeClr val="dk1"/>
                </a:solidFill>
                <a:latin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51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89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59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AT" sz="1200" b="0" i="0" u="none" strike="noStrike" cap="none" dirty="0" smtClean="0">
                <a:solidFill>
                  <a:schemeClr val="dk1"/>
                </a:solidFill>
                <a:latin typeface="Calibri"/>
                <a:cs typeface="Calibri"/>
                <a:sym typeface="Calibri"/>
              </a:rPr>
              <a:t>Heutzutage</a:t>
            </a:r>
            <a:r>
              <a:rPr lang="de-AT" sz="1200" b="0" i="0" u="none" strike="noStrike" cap="none" baseline="0" dirty="0" smtClean="0">
                <a:solidFill>
                  <a:schemeClr val="dk1"/>
                </a:solidFill>
                <a:latin typeface="Calibri"/>
                <a:cs typeface="Calibri"/>
                <a:sym typeface="Calibri"/>
              </a:rPr>
              <a:t> benötigt man für eine erfolgreiche Karriere neben der praktischen Erfahrung in der Tätigkeit vor allem personelle und soziale Kompetenzen. Wissen und Kompetenzen wachsen durch berufliche Erfahrung und Praxis, aber auch durch unterschiedliche gemachte Lebenserfahrungen. Eine Kompetenzanalyse kann dabei helfen, das Wissen und die Kompetenzen durch diese Erfahrungen transparent zu machen und damit die Chancen auf dem Arbeitsmarkt zu erhöhen, z.B. durch Erfahrungen im </a:t>
            </a:r>
            <a:r>
              <a:rPr lang="de-AT" sz="1200" b="0" i="0" u="none" strike="noStrike" cap="none" baseline="0" dirty="0" err="1" smtClean="0">
                <a:solidFill>
                  <a:schemeClr val="dk1"/>
                </a:solidFill>
                <a:latin typeface="Calibri"/>
                <a:cs typeface="Calibri"/>
                <a:sym typeface="Calibri"/>
              </a:rPr>
              <a:t>Volunteer</a:t>
            </a:r>
            <a:r>
              <a:rPr lang="de-AT" sz="1200" b="0" i="0" u="none" strike="noStrike" cap="none" baseline="0" dirty="0" smtClean="0">
                <a:solidFill>
                  <a:schemeClr val="dk1"/>
                </a:solidFill>
                <a:latin typeface="Calibri"/>
                <a:cs typeface="Calibri"/>
                <a:sym typeface="Calibri"/>
              </a:rPr>
              <a:t>-Bereich</a:t>
            </a:r>
            <a:endParaRPr dirty="0"/>
          </a:p>
        </p:txBody>
      </p:sp>
      <p:sp>
        <p:nvSpPr>
          <p:cNvPr id="102" name="Shape 1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38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ea typeface="Calibri"/>
                <a:cs typeface="Calibri"/>
                <a:sym typeface="Calibri"/>
              </a:rPr>
              <a:t>Der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erste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Schritt</a:t>
            </a:r>
            <a:r>
              <a:rPr lang="en-GB" sz="1200" b="0" i="0" u="none" strike="noStrike" cap="none" baseline="0" dirty="0" smtClean="0">
                <a:solidFill>
                  <a:schemeClr val="dk1"/>
                </a:solidFill>
                <a:latin typeface="Calibri"/>
                <a:ea typeface="Calibri"/>
                <a:cs typeface="Calibri"/>
                <a:sym typeface="Calibri"/>
              </a:rPr>
              <a:t> in der </a:t>
            </a:r>
            <a:r>
              <a:rPr lang="en-GB" sz="1200" b="0" i="0" u="none" strike="noStrike" cap="none" baseline="0" dirty="0" err="1" smtClean="0">
                <a:solidFill>
                  <a:schemeClr val="dk1"/>
                </a:solidFill>
                <a:latin typeface="Calibri"/>
                <a:ea typeface="Calibri"/>
                <a:cs typeface="Calibri"/>
                <a:sym typeface="Calibri"/>
              </a:rPr>
              <a:t>Kompetenzanalyse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ist</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Auflistung</a:t>
            </a:r>
            <a:r>
              <a:rPr lang="en-GB" sz="1200" b="0" i="0" u="none" strike="noStrike" cap="none" baseline="0" dirty="0" smtClean="0">
                <a:solidFill>
                  <a:schemeClr val="dk1"/>
                </a:solidFill>
                <a:latin typeface="Calibri"/>
                <a:ea typeface="Calibri"/>
                <a:cs typeface="Calibri"/>
                <a:sym typeface="Calibri"/>
              </a:rPr>
              <a:t> der </a:t>
            </a:r>
            <a:r>
              <a:rPr lang="en-GB" sz="1200" b="0" i="0" u="none" strike="noStrike" cap="none" baseline="0" dirty="0" err="1" smtClean="0">
                <a:solidFill>
                  <a:schemeClr val="dk1"/>
                </a:solidFill>
                <a:latin typeface="Calibri"/>
                <a:ea typeface="Calibri"/>
                <a:cs typeface="Calibri"/>
                <a:sym typeface="Calibri"/>
              </a:rPr>
              <a:t>wesentlichsten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Punkte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im</a:t>
            </a:r>
            <a:r>
              <a:rPr lang="en-GB" sz="1200" b="0" i="0" u="none" strike="noStrike" cap="none" baseline="0" dirty="0" smtClean="0">
                <a:solidFill>
                  <a:schemeClr val="dk1"/>
                </a:solidFill>
                <a:latin typeface="Calibri"/>
                <a:ea typeface="Calibri"/>
                <a:cs typeface="Calibri"/>
                <a:sym typeface="Calibri"/>
              </a:rPr>
              <a:t> Leben in der </a:t>
            </a:r>
            <a:r>
              <a:rPr lang="en-GB" sz="1200" b="0" i="0" u="none" strike="noStrike" cap="none" baseline="0" dirty="0" err="1" smtClean="0">
                <a:solidFill>
                  <a:schemeClr val="dk1"/>
                </a:solidFill>
                <a:latin typeface="Calibri"/>
                <a:ea typeface="Calibri"/>
                <a:cs typeface="Calibri"/>
                <a:sym typeface="Calibri"/>
              </a:rPr>
              <a:t>sog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Biographie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Danach</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folgt</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Auflistung</a:t>
            </a:r>
            <a:r>
              <a:rPr lang="en-GB" sz="1200" b="0" i="0" u="none" strike="noStrike" cap="none" baseline="0" dirty="0" smtClean="0">
                <a:solidFill>
                  <a:schemeClr val="dk1"/>
                </a:solidFill>
                <a:latin typeface="Calibri"/>
                <a:ea typeface="Calibri"/>
                <a:cs typeface="Calibri"/>
                <a:sym typeface="Calibri"/>
              </a:rPr>
              <a:t> der </a:t>
            </a:r>
            <a:r>
              <a:rPr lang="en-GB" sz="1200" b="0" i="0" u="none" strike="noStrike" cap="none" baseline="0" dirty="0" err="1" smtClean="0">
                <a:solidFill>
                  <a:schemeClr val="dk1"/>
                </a:solidFill>
                <a:latin typeface="Calibri"/>
                <a:ea typeface="Calibri"/>
                <a:cs typeface="Calibri"/>
                <a:sym typeface="Calibri"/>
              </a:rPr>
              <a:t>beruflichen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Karriere</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beiden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Schritten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sollten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ebenfalls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bereits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vergangene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Leistungen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angeführt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werden</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unterschiedlichen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Lebensereignisse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sollten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chronologisch</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dargestellt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werden</a:t>
            </a:r>
            <a:r>
              <a:rPr lang="en-GB" sz="1200" b="0" i="0" u="none" strike="noStrike" cap="none" baseline="0"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err="1" smtClean="0">
                <a:solidFill>
                  <a:schemeClr val="dk1"/>
                </a:solidFill>
                <a:latin typeface="Calibri"/>
                <a:ea typeface="Calibri"/>
                <a:cs typeface="Calibri"/>
                <a:sym typeface="Calibri"/>
              </a:rPr>
              <a:t>Mit</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dieser</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Vorlage</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können</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Sie</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wichtige</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Ereignisse</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Ihrem</a:t>
            </a:r>
            <a:r>
              <a:rPr lang="en-GB" sz="1200" b="0" i="0" u="none" strike="noStrike" cap="none" baseline="0" dirty="0" smtClean="0">
                <a:solidFill>
                  <a:schemeClr val="dk1"/>
                </a:solidFill>
                <a:latin typeface="Calibri"/>
                <a:ea typeface="Calibri"/>
                <a:cs typeface="Calibri"/>
                <a:sym typeface="Calibri"/>
              </a:rPr>
              <a:t> Leben, wie </a:t>
            </a:r>
            <a:r>
              <a:rPr lang="en-GB" sz="1200" b="0" i="0" u="none" strike="noStrike" cap="none" baseline="0" dirty="0" err="1" smtClean="0">
                <a:solidFill>
                  <a:schemeClr val="dk1"/>
                </a:solidFill>
                <a:latin typeface="Calibri"/>
                <a:ea typeface="Calibri"/>
                <a:cs typeface="Calibri"/>
                <a:sym typeface="Calibri"/>
              </a:rPr>
              <a:t>z.B</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berufliche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oder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persönliche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Errungenschaften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aufzeichnen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Beispielhaft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dafür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kann</a:t>
            </a:r>
            <a:r>
              <a:rPr lang="en-GB" sz="1200" b="0" i="0" u="none" strike="noStrike" cap="none" baseline="0" dirty="0" smtClean="0">
                <a:solidFill>
                  <a:schemeClr val="dk1"/>
                </a:solidFill>
                <a:latin typeface="Calibri"/>
                <a:ea typeface="Calibri"/>
                <a:cs typeface="Calibri"/>
                <a:sym typeface="Calibri"/>
              </a:rPr>
              <a:t> der </a:t>
            </a:r>
            <a:r>
              <a:rPr lang="en-GB" sz="1200" b="0" i="0" u="none" strike="noStrike" cap="none" baseline="0" dirty="0" err="1" smtClean="0">
                <a:solidFill>
                  <a:schemeClr val="dk1"/>
                </a:solidFill>
                <a:latin typeface="Calibri"/>
                <a:ea typeface="Calibri"/>
                <a:cs typeface="Calibri"/>
                <a:sym typeface="Calibri"/>
              </a:rPr>
              <a:t>Schulabschluss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oder</a:t>
            </a:r>
            <a:r>
              <a:rPr lang="en-GB" sz="1200" b="0" i="0" u="none" strike="noStrike" cap="none" baseline="0" dirty="0" smtClean="0">
                <a:solidFill>
                  <a:schemeClr val="dk1"/>
                </a:solidFill>
                <a:latin typeface="Calibri"/>
                <a:ea typeface="Calibri"/>
                <a:cs typeface="Calibri"/>
                <a:sym typeface="Calibri"/>
              </a:rPr>
              <a:t> der </a:t>
            </a:r>
            <a:r>
              <a:rPr lang="en-GB" sz="1200" b="0" i="0" u="none" strike="noStrike" cap="none" baseline="0" dirty="0" err="1" smtClean="0">
                <a:solidFill>
                  <a:schemeClr val="dk1"/>
                </a:solidFill>
                <a:latin typeface="Calibri"/>
                <a:ea typeface="Calibri"/>
                <a:cs typeface="Calibri"/>
                <a:sym typeface="Calibri"/>
              </a:rPr>
              <a:t>Berufswechsel</a:t>
            </a:r>
            <a:r>
              <a:rPr lang="en-GB" sz="1200" b="0" i="0" u="none" strike="noStrike" cap="none" baseline="0" dirty="0" smtClean="0">
                <a:solidFill>
                  <a:schemeClr val="dk1"/>
                </a:solidFill>
                <a:latin typeface="Calibri"/>
                <a:ea typeface="Calibri"/>
                <a:cs typeface="Calibri"/>
                <a:sym typeface="Calibri"/>
              </a:rPr>
              <a:t>, der </a:t>
            </a:r>
            <a:r>
              <a:rPr lang="en-GB" sz="1200" b="0" i="0" u="none" strike="noStrike" cap="none" baseline="0" dirty="0" err="1" smtClean="0">
                <a:solidFill>
                  <a:schemeClr val="dk1"/>
                </a:solidFill>
                <a:latin typeface="Calibri"/>
                <a:ea typeface="Calibri"/>
                <a:cs typeface="Calibri"/>
                <a:sym typeface="Calibri"/>
              </a:rPr>
              <a:t>Umzug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oder</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Hochzeit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genannt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werden</a:t>
            </a:r>
            <a:r>
              <a:rPr lang="en-GB" sz="1200" b="0" i="0" u="none" strike="noStrike" cap="none" baseline="0" dirty="0" smtClean="0">
                <a:solidFill>
                  <a:schemeClr val="dk1"/>
                </a:solidFill>
                <a:latin typeface="Calibri"/>
                <a:ea typeface="Calibri"/>
                <a:cs typeface="Calibri"/>
                <a:sym typeface="Calibri"/>
              </a:rPr>
              <a:t>. </a:t>
            </a:r>
          </a:p>
          <a:p>
            <a:pPr marL="0" marR="0" lvl="0" indent="0" algn="l" rtl="0">
              <a:spcBef>
                <a:spcPts val="0"/>
              </a:spcBef>
              <a:spcAft>
                <a:spcPts val="0"/>
              </a:spcAft>
              <a:buNone/>
            </a:pPr>
            <a:r>
              <a:rPr lang="en-GB" sz="1200" b="0" i="0" u="none" strike="noStrike" cap="none" baseline="0" dirty="0" err="1" smtClean="0">
                <a:solidFill>
                  <a:schemeClr val="dk1"/>
                </a:solidFill>
                <a:latin typeface="Calibri"/>
                <a:ea typeface="Calibri"/>
                <a:cs typeface="Calibri"/>
                <a:sym typeface="Calibri"/>
              </a:rPr>
              <a:t>Danach</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wählen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einige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Ereignisse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aus</a:t>
            </a:r>
            <a:r>
              <a:rPr lang="en-GB" sz="1200" b="0" i="0" u="none" strike="noStrike" cap="none" baseline="0" dirty="0" smtClean="0">
                <a:solidFill>
                  <a:schemeClr val="dk1"/>
                </a:solidFill>
                <a:latin typeface="Calibri"/>
                <a:ea typeface="Calibri"/>
                <a:cs typeface="Calibri"/>
                <a:sym typeface="Calibri"/>
              </a:rPr>
              <a:t>, die von </a:t>
            </a:r>
            <a:r>
              <a:rPr lang="en-GB" sz="1200" b="0" i="0" u="none" strike="noStrike" cap="none" baseline="0" dirty="0" err="1" smtClean="0">
                <a:solidFill>
                  <a:schemeClr val="dk1"/>
                </a:solidFill>
                <a:latin typeface="Calibri"/>
                <a:ea typeface="Calibri"/>
                <a:cs typeface="Calibri"/>
                <a:sym typeface="Calibri"/>
              </a:rPr>
              <a:t>besonderer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Wichtigkeit</a:t>
            </a:r>
            <a:r>
              <a:rPr lang="en-GB" sz="1200" b="0" i="0" u="none" strike="noStrike" cap="none" baseline="0" dirty="0" smtClean="0">
                <a:solidFill>
                  <a:schemeClr val="dk1"/>
                </a:solidFill>
                <a:latin typeface="Calibri"/>
                <a:ea typeface="Calibri"/>
                <a:cs typeface="Calibri"/>
                <a:sym typeface="Calibri"/>
              </a:rPr>
              <a:t> für </a:t>
            </a:r>
            <a:r>
              <a:rPr lang="en-GB" sz="1200" b="0" i="0" u="none" strike="noStrike" cap="none" baseline="0" dirty="0" err="1" smtClean="0">
                <a:solidFill>
                  <a:schemeClr val="dk1"/>
                </a:solidFill>
                <a:latin typeface="Calibri"/>
                <a:ea typeface="Calibri"/>
                <a:cs typeface="Calibri"/>
                <a:sym typeface="Calibri"/>
              </a:rPr>
              <a:t>Sie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sind</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diesem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Schritt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können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auch</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Familienmitglieder</a:t>
            </a:r>
            <a:r>
              <a:rPr lang="en-GB" sz="1200" b="0" i="0" u="none" strike="noStrike" cap="none" baseline="0" dirty="0" smtClean="0">
                <a:solidFill>
                  <a:schemeClr val="dk1"/>
                </a:solidFill>
                <a:latin typeface="Calibri"/>
                <a:ea typeface="Calibri"/>
                <a:cs typeface="Calibri"/>
                <a:sym typeface="Calibri"/>
              </a:rPr>
              <a:t>/</a:t>
            </a:r>
            <a:r>
              <a:rPr lang="en-GB" sz="1200" b="0" i="0" u="none" strike="noStrike" cap="none" baseline="0" dirty="0" err="1" smtClean="0">
                <a:solidFill>
                  <a:schemeClr val="dk1"/>
                </a:solidFill>
                <a:latin typeface="Calibri"/>
                <a:ea typeface="Calibri"/>
                <a:cs typeface="Calibri"/>
                <a:sym typeface="Calibri"/>
              </a:rPr>
              <a:t>Freunde</a:t>
            </a:r>
            <a:r>
              <a:rPr lang="en-GB" sz="1200" b="0" i="0" u="none" strike="noStrike" cap="none" baseline="0" dirty="0" smtClean="0">
                <a:solidFill>
                  <a:schemeClr val="dk1"/>
                </a:solidFill>
                <a:latin typeface="Calibri"/>
                <a:ea typeface="Calibri"/>
                <a:cs typeface="Calibri"/>
                <a:sym typeface="Calibri"/>
              </a:rPr>
              <a:t>/</a:t>
            </a:r>
            <a:r>
              <a:rPr lang="en-GB" sz="1200" b="0" i="0" u="none" strike="noStrike" cap="none" baseline="0" dirty="0" err="1" smtClean="0">
                <a:solidFill>
                  <a:schemeClr val="dk1"/>
                </a:solidFill>
                <a:latin typeface="Calibri"/>
                <a:ea typeface="Calibri"/>
                <a:cs typeface="Calibri"/>
                <a:sym typeface="Calibri"/>
              </a:rPr>
              <a:t>EhepartnerIn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zur</a:t>
            </a:r>
            <a:r>
              <a:rPr lang="en-GB" sz="1200" b="0" i="0" u="none" strike="noStrike" cap="none" baseline="0" dirty="0" smtClean="0">
                <a:solidFill>
                  <a:schemeClr val="dk1"/>
                </a:solidFill>
                <a:latin typeface="Calibri"/>
                <a:ea typeface="Calibri"/>
                <a:cs typeface="Calibri"/>
                <a:sym typeface="Calibri"/>
              </a:rPr>
              <a:t> Rate </a:t>
            </a:r>
            <a:r>
              <a:rPr lang="en-GB" sz="1200" b="0" i="0" u="none" strike="noStrike" cap="none" baseline="0" dirty="0" err="1" smtClean="0">
                <a:solidFill>
                  <a:schemeClr val="dk1"/>
                </a:solidFill>
                <a:latin typeface="Calibri"/>
                <a:ea typeface="Calibri"/>
                <a:cs typeface="Calibri"/>
                <a:sym typeface="Calibri"/>
              </a:rPr>
              <a:t>ziehen</a:t>
            </a:r>
            <a:r>
              <a:rPr lang="en-GB" sz="1200" b="0" i="0" u="none" strike="noStrike" cap="none" baseline="0" dirty="0" smtClean="0">
                <a:solidFill>
                  <a:schemeClr val="dk1"/>
                </a:solidFill>
                <a:latin typeface="Calibri"/>
                <a:ea typeface="Calibri"/>
                <a:cs typeface="Calibri"/>
                <a:sym typeface="Calibri"/>
              </a:rPr>
              <a:t>, um </a:t>
            </a:r>
            <a:r>
              <a:rPr lang="en-GB" sz="1200" b="0" i="0" u="none" strike="noStrike" cap="none" baseline="0" dirty="0" err="1" smtClean="0">
                <a:solidFill>
                  <a:schemeClr val="dk1"/>
                </a:solidFill>
                <a:latin typeface="Calibri"/>
                <a:ea typeface="Calibri"/>
                <a:cs typeface="Calibri"/>
                <a:sym typeface="Calibri"/>
              </a:rPr>
              <a:t>eine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andere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Sichtweise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zu</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haben</a:t>
            </a:r>
            <a:r>
              <a:rPr lang="en-GB" sz="1200" b="0" i="0" u="none" strike="noStrike" cap="none" baseline="0"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71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Shape 1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ea typeface="Calibri"/>
                <a:cs typeface="Calibri"/>
                <a:sym typeface="Calibri"/>
              </a:rPr>
              <a:t>In </a:t>
            </a:r>
            <a:r>
              <a:rPr lang="en-GB" sz="1200" b="0" i="0" u="none" strike="noStrike" cap="none" dirty="0" err="1" smtClean="0">
                <a:solidFill>
                  <a:schemeClr val="dk1"/>
                </a:solidFill>
                <a:latin typeface="Calibri"/>
                <a:ea typeface="Calibri"/>
                <a:cs typeface="Calibri"/>
                <a:sym typeface="Calibri"/>
              </a:rPr>
              <a:t>einem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nächsten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Schritt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wird</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berufliche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Laufbahn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ähnlich</a:t>
            </a:r>
            <a:r>
              <a:rPr lang="en-GB" sz="1200" b="0" i="0" u="none" strike="noStrike" cap="none" baseline="0" dirty="0" smtClean="0">
                <a:solidFill>
                  <a:schemeClr val="dk1"/>
                </a:solidFill>
                <a:latin typeface="Calibri"/>
                <a:ea typeface="Calibri"/>
                <a:cs typeface="Calibri"/>
                <a:sym typeface="Calibri"/>
              </a:rPr>
              <a:t> wie in </a:t>
            </a:r>
            <a:r>
              <a:rPr lang="en-GB" sz="1200" b="0" i="0" u="none" strike="noStrike" cap="none" baseline="0" dirty="0" err="1" smtClean="0">
                <a:solidFill>
                  <a:schemeClr val="dk1"/>
                </a:solidFill>
                <a:latin typeface="Calibri"/>
                <a:ea typeface="Calibri"/>
                <a:cs typeface="Calibri"/>
                <a:sym typeface="Calibri"/>
              </a:rPr>
              <a:t>einem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Lebenslauf</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dargestellt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wobei</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lediglich</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Ausbildung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Schulungen</a:t>
            </a:r>
            <a:r>
              <a:rPr lang="en-GB" sz="1200" b="0" i="0" u="none" strike="noStrike" cap="none" baseline="0" dirty="0" smtClean="0">
                <a:solidFill>
                  <a:schemeClr val="dk1"/>
                </a:solidFill>
                <a:latin typeface="Calibri"/>
                <a:ea typeface="Calibri"/>
                <a:cs typeface="Calibri"/>
                <a:sym typeface="Calibri"/>
              </a:rPr>
              <a:t> und </a:t>
            </a:r>
            <a:r>
              <a:rPr lang="en-GB" sz="1200" b="0" i="0" u="none" strike="noStrike" cap="none" baseline="0" dirty="0" err="1" smtClean="0">
                <a:solidFill>
                  <a:schemeClr val="dk1"/>
                </a:solidFill>
                <a:latin typeface="Calibri"/>
                <a:ea typeface="Calibri"/>
                <a:cs typeface="Calibri"/>
                <a:sym typeface="Calibri"/>
              </a:rPr>
              <a:t>Praktika</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angeführt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werden</a:t>
            </a:r>
            <a:r>
              <a:rPr lang="en-GB" sz="1200" b="0" i="0" u="none" strike="noStrike" cap="none" baseline="0"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89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accent2"/>
              </a:buClr>
              <a:buSzPts val="2200"/>
              <a:buFont typeface="Noto Sans Symbols"/>
              <a:buNone/>
            </a:pPr>
            <a:r>
              <a:rPr lang="de-AT" dirty="0" smtClean="0"/>
              <a:t>Aus den im Rahmen der Biographie/Lebensläufen angeführten Lebens- und Arbeitsbereichen werden spezielle, bereits abgeschlossene Aufgaben und Tätigkeiten dokumentiert.</a:t>
            </a:r>
            <a:endParaRPr lang="de-AT" sz="2200" b="0" i="0" u="none" strike="noStrike" cap="none" dirty="0" smtClean="0">
              <a:solidFill>
                <a:schemeClr val="dk1"/>
              </a:solidFill>
              <a:latin typeface="Questrial"/>
              <a:ea typeface="Questrial"/>
              <a:cs typeface="Questrial"/>
              <a:sym typeface="Questrial"/>
            </a:endParaRPr>
          </a:p>
          <a:p>
            <a:pPr marL="0" marR="0" lvl="1" indent="0" algn="l" rtl="0">
              <a:lnSpc>
                <a:spcPct val="90000"/>
              </a:lnSpc>
              <a:spcBef>
                <a:spcPts val="0"/>
              </a:spcBef>
              <a:spcAft>
                <a:spcPts val="0"/>
              </a:spcAft>
              <a:buClr>
                <a:schemeClr val="accent2"/>
              </a:buClr>
              <a:buSzPts val="2200"/>
              <a:buFont typeface="Noto Sans Symbols"/>
              <a:buNone/>
            </a:pPr>
            <a:r>
              <a:rPr lang="de-AT" dirty="0" smtClean="0"/>
              <a:t>Spezifische Lernsituationen werden ausgewählt und genauestens analysiert. </a:t>
            </a:r>
            <a:endParaRPr lang="de-AT" sz="2200" b="0" i="0" u="none" strike="noStrike" cap="none" dirty="0" smtClean="0">
              <a:solidFill>
                <a:schemeClr val="dk1"/>
              </a:solidFill>
              <a:latin typeface="Questrial"/>
              <a:ea typeface="Questrial"/>
              <a:cs typeface="Questrial"/>
              <a:sym typeface="Questrial"/>
            </a:endParaRPr>
          </a:p>
          <a:p>
            <a:pPr marL="0" marR="0" lvl="1" indent="0" algn="l" rtl="0">
              <a:lnSpc>
                <a:spcPct val="90000"/>
              </a:lnSpc>
              <a:spcBef>
                <a:spcPts val="0"/>
              </a:spcBef>
              <a:spcAft>
                <a:spcPts val="0"/>
              </a:spcAft>
              <a:buClr>
                <a:schemeClr val="accent2"/>
              </a:buClr>
              <a:buSzPts val="2200"/>
              <a:buFont typeface="Noto Sans Symbols"/>
              <a:buNone/>
            </a:pPr>
            <a:r>
              <a:rPr lang="de-AT" dirty="0" smtClean="0"/>
              <a:t>Um diese Situation analysieren zu können, versuchen Sie die folgenden Orientierungsfragen zu</a:t>
            </a:r>
            <a:r>
              <a:rPr lang="de-AT" baseline="0" dirty="0" smtClean="0"/>
              <a:t> beantworten:</a:t>
            </a:r>
            <a:endParaRPr lang="de-AT" dirty="0" smtClean="0"/>
          </a:p>
          <a:p>
            <a:pPr marL="91440" marR="0" lvl="0" indent="-139700" algn="l" rtl="0">
              <a:lnSpc>
                <a:spcPct val="90000"/>
              </a:lnSpc>
              <a:spcBef>
                <a:spcPts val="1400"/>
              </a:spcBef>
              <a:spcAft>
                <a:spcPts val="0"/>
              </a:spcAft>
              <a:buClr>
                <a:schemeClr val="accent2"/>
              </a:buClr>
              <a:buSzPts val="2200"/>
              <a:buFont typeface="Noto Sans Symbols"/>
              <a:buChar char="▪"/>
            </a:pPr>
            <a:r>
              <a:rPr lang="de-AT" sz="2200" b="0" i="0" u="none" strike="noStrike" cap="none" dirty="0" smtClean="0">
                <a:solidFill>
                  <a:schemeClr val="dk1"/>
                </a:solidFill>
                <a:latin typeface="Questrial"/>
                <a:ea typeface="Questrial"/>
                <a:cs typeface="Questrial"/>
                <a:sym typeface="Questrial"/>
              </a:rPr>
              <a:t> Mit welchem speziellen Problem hatte ich bisher </a:t>
            </a:r>
            <a:r>
              <a:rPr lang="de-AT" dirty="0" smtClean="0"/>
              <a:t>bereits zu tun?</a:t>
            </a:r>
          </a:p>
          <a:p>
            <a:pPr marL="91440" marR="0" lvl="0" indent="-139700" algn="l" rtl="0">
              <a:lnSpc>
                <a:spcPct val="90000"/>
              </a:lnSpc>
              <a:spcBef>
                <a:spcPts val="1400"/>
              </a:spcBef>
              <a:spcAft>
                <a:spcPts val="0"/>
              </a:spcAft>
              <a:buClr>
                <a:schemeClr val="accent2"/>
              </a:buClr>
              <a:buSzPts val="2200"/>
              <a:buFont typeface="Noto Sans Symbols"/>
              <a:buChar char="▪"/>
            </a:pPr>
            <a:r>
              <a:rPr lang="de-AT" sz="2200" b="0" i="0" u="none" strike="noStrike" cap="none" dirty="0" smtClean="0">
                <a:solidFill>
                  <a:schemeClr val="dk1"/>
                </a:solidFill>
                <a:latin typeface="Questrial"/>
                <a:ea typeface="Questrial"/>
                <a:cs typeface="Questrial"/>
                <a:sym typeface="Questrial"/>
              </a:rPr>
              <a:t> Wie habe ich in dieser Situation reagiert?</a:t>
            </a:r>
          </a:p>
          <a:p>
            <a:pPr marL="91440" marR="0" lvl="0" indent="-139700" algn="l" rtl="0">
              <a:lnSpc>
                <a:spcPct val="90000"/>
              </a:lnSpc>
              <a:spcBef>
                <a:spcPts val="1400"/>
              </a:spcBef>
              <a:spcAft>
                <a:spcPts val="0"/>
              </a:spcAft>
              <a:buClr>
                <a:schemeClr val="accent2"/>
              </a:buClr>
              <a:buSzPts val="2200"/>
              <a:buFont typeface="Noto Sans Symbols"/>
              <a:buChar char="▪"/>
            </a:pPr>
            <a:r>
              <a:rPr lang="de-AT" sz="2200" b="0" i="0" u="none" strike="noStrike" cap="none" dirty="0" smtClean="0">
                <a:solidFill>
                  <a:schemeClr val="dk1"/>
                </a:solidFill>
                <a:latin typeface="Questrial"/>
                <a:ea typeface="Questrial"/>
                <a:cs typeface="Questrial"/>
                <a:sym typeface="Questrial"/>
              </a:rPr>
              <a:t> Welche Fähigkeiten bzw. Wissen habe ich verwendet, um eine positive Lösung bzw. ein positives Resultat zu erzielen?</a:t>
            </a:r>
            <a:endParaRPr lang="de-AT" dirty="0" smtClean="0"/>
          </a:p>
          <a:p>
            <a:pPr marL="91440" marR="0" lvl="0" indent="-139700" algn="l" rtl="0">
              <a:lnSpc>
                <a:spcPct val="90000"/>
              </a:lnSpc>
              <a:spcBef>
                <a:spcPts val="1400"/>
              </a:spcBef>
              <a:spcAft>
                <a:spcPts val="0"/>
              </a:spcAft>
              <a:buClr>
                <a:schemeClr val="accent2"/>
              </a:buClr>
              <a:buSzPts val="2200"/>
              <a:buFont typeface="Noto Sans Symbols"/>
              <a:buChar char="▪"/>
            </a:pPr>
            <a:r>
              <a:rPr lang="de-AT" sz="2200" b="0" i="0" u="none" strike="noStrike" cap="none" dirty="0" smtClean="0">
                <a:solidFill>
                  <a:schemeClr val="dk1"/>
                </a:solidFill>
                <a:latin typeface="Questrial"/>
                <a:ea typeface="Questrial"/>
                <a:cs typeface="Questrial"/>
                <a:sym typeface="Questrial"/>
              </a:rPr>
              <a:t>Wie </a:t>
            </a:r>
            <a:r>
              <a:rPr lang="de-AT" dirty="0" smtClean="0"/>
              <a:t>kann mir diese Fähigkeit am Arbeitsplatz helfen bzw. wie hat sie mir eventuell schon geholfen? </a:t>
            </a:r>
            <a:endParaRPr lang="de-AT" sz="2200" b="0" i="0" u="none" strike="noStrike" cap="none" dirty="0" smtClean="0">
              <a:solidFill>
                <a:schemeClr val="dk1"/>
              </a:solidFill>
              <a:latin typeface="Questrial"/>
              <a:ea typeface="Questrial"/>
              <a:cs typeface="Questrial"/>
              <a:sym typeface="Questrial"/>
            </a:endParaRPr>
          </a:p>
          <a:p>
            <a:pPr marL="0" marR="0" lvl="0" indent="-76200" algn="l" rtl="0">
              <a:spcBef>
                <a:spcPts val="0"/>
              </a:spcBef>
              <a:spcAft>
                <a:spcPts val="0"/>
              </a:spcAft>
              <a:buClr>
                <a:schemeClr val="dk1"/>
              </a:buClr>
              <a:buSzPts val="1200"/>
              <a:buFont typeface="Noto Sans Symbols"/>
              <a:buChar char="▪"/>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81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Shape 1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AT" sz="1200" b="0" i="0" u="none" strike="noStrike" cap="none" dirty="0" smtClean="0">
                <a:solidFill>
                  <a:schemeClr val="dk1"/>
                </a:solidFill>
                <a:latin typeface="Calibri"/>
                <a:ea typeface="Calibri"/>
                <a:cs typeface="Calibri"/>
                <a:sym typeface="Calibri"/>
              </a:rPr>
              <a:t>Versuchen</a:t>
            </a:r>
            <a:r>
              <a:rPr lang="de-AT" sz="1200" b="0" i="0" u="none" strike="noStrike" cap="none" baseline="0" dirty="0" smtClean="0">
                <a:solidFill>
                  <a:schemeClr val="dk1"/>
                </a:solidFill>
                <a:latin typeface="Calibri"/>
                <a:ea typeface="Calibri"/>
                <a:cs typeface="Calibri"/>
                <a:sym typeface="Calibri"/>
              </a:rPr>
              <a:t> Sie nun, die von Ihnen aufgezählten Kompetenzen den folgenden vier Kompetenzgruppen zuzuordnen:</a:t>
            </a:r>
          </a:p>
          <a:p>
            <a:pPr marL="0" marR="0" lvl="0" indent="-76200" algn="l" rtl="0">
              <a:spcBef>
                <a:spcPts val="0"/>
              </a:spcBef>
              <a:spcAft>
                <a:spcPts val="0"/>
              </a:spcAft>
              <a:buClr>
                <a:schemeClr val="dk1"/>
              </a:buClr>
              <a:buSzPts val="1200"/>
              <a:buFont typeface="Noto Sans Symbols"/>
              <a:buChar char="▪"/>
            </a:pPr>
            <a:r>
              <a:rPr lang="en-US" sz="1200" b="0" i="0" u="none" strike="noStrike" cap="none" dirty="0" err="1" smtClean="0">
                <a:solidFill>
                  <a:schemeClr val="dk1"/>
                </a:solidFill>
                <a:latin typeface="Calibri"/>
                <a:cs typeface="Calibri"/>
                <a:sym typeface="Calibri"/>
              </a:rPr>
              <a:t>beruflich</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arbeitsspezifisch</a:t>
            </a:r>
            <a:r>
              <a:rPr lang="en-US" sz="1200" b="0" i="0" u="none" strike="noStrike" cap="none" baseline="0" dirty="0" smtClean="0">
                <a:solidFill>
                  <a:schemeClr val="dk1"/>
                </a:solidFill>
                <a:latin typeface="Calibri"/>
                <a:cs typeface="Calibri"/>
                <a:sym typeface="Calibri"/>
              </a:rPr>
              <a:t>)</a:t>
            </a:r>
          </a:p>
          <a:p>
            <a:pPr marL="0" marR="0" lvl="0" indent="-76200" algn="l" rtl="0">
              <a:spcBef>
                <a:spcPts val="0"/>
              </a:spcBef>
              <a:spcAft>
                <a:spcPts val="0"/>
              </a:spcAft>
              <a:buClr>
                <a:schemeClr val="dk1"/>
              </a:buClr>
              <a:buSzPts val="1200"/>
              <a:buFont typeface="Noto Sans Symbols"/>
              <a:buChar char="▪"/>
            </a:pPr>
            <a:r>
              <a:rPr lang="en-US" sz="1200" b="0" i="0" u="none" strike="noStrike" cap="none" baseline="0" dirty="0" err="1" smtClean="0">
                <a:solidFill>
                  <a:schemeClr val="dk1"/>
                </a:solidFill>
                <a:latin typeface="Calibri"/>
                <a:cs typeface="Calibri"/>
                <a:sym typeface="Calibri"/>
              </a:rPr>
              <a:t>sozial</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z.B</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gute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Kommunikationsfähigkeiten</a:t>
            </a:r>
            <a:r>
              <a:rPr lang="en-US" sz="1200" b="0" i="0" u="none" strike="noStrike" cap="none" baseline="0" dirty="0" smtClean="0">
                <a:solidFill>
                  <a:schemeClr val="dk1"/>
                </a:solidFill>
                <a:latin typeface="Calibri"/>
                <a:cs typeface="Calibri"/>
                <a:sym typeface="Calibri"/>
              </a:rPr>
              <a:t>)</a:t>
            </a:r>
          </a:p>
          <a:p>
            <a:pPr marL="0" marR="0" lvl="0" indent="-76200" algn="l" rtl="0">
              <a:spcBef>
                <a:spcPts val="0"/>
              </a:spcBef>
              <a:spcAft>
                <a:spcPts val="0"/>
              </a:spcAft>
              <a:buClr>
                <a:schemeClr val="dk1"/>
              </a:buClr>
              <a:buSzPts val="1200"/>
              <a:buFont typeface="Noto Sans Symbols"/>
              <a:buChar char="▪"/>
            </a:pPr>
            <a:r>
              <a:rPr lang="en-US" sz="1200" b="0" i="0" u="none" strike="noStrike" cap="none" baseline="0" dirty="0" err="1" smtClean="0">
                <a:solidFill>
                  <a:schemeClr val="dk1"/>
                </a:solidFill>
                <a:latin typeface="Calibri"/>
                <a:cs typeface="Calibri"/>
                <a:sym typeface="Calibri"/>
              </a:rPr>
              <a:t>personelle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z.B</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Flexibilität</a:t>
            </a:r>
            <a:r>
              <a:rPr lang="en-US" sz="1200" b="0" i="0" u="none" strike="noStrike" cap="none" baseline="0" dirty="0" smtClean="0">
                <a:solidFill>
                  <a:schemeClr val="dk1"/>
                </a:solidFill>
                <a:latin typeface="Calibri"/>
                <a:cs typeface="Calibri"/>
                <a:sym typeface="Calibri"/>
              </a:rPr>
              <a:t>)</a:t>
            </a:r>
          </a:p>
          <a:p>
            <a:pPr marL="0" marR="0" lvl="0" indent="-76200" algn="l" rtl="0">
              <a:spcBef>
                <a:spcPts val="0"/>
              </a:spcBef>
              <a:spcAft>
                <a:spcPts val="0"/>
              </a:spcAft>
              <a:buClr>
                <a:schemeClr val="dk1"/>
              </a:buClr>
              <a:buSzPts val="1200"/>
              <a:buFont typeface="Noto Sans Symbols"/>
              <a:buChar char="▪"/>
            </a:pPr>
            <a:r>
              <a:rPr lang="en-US" sz="1200" b="0" i="0" u="none" strike="noStrike" cap="none" baseline="0" dirty="0" err="1" smtClean="0">
                <a:solidFill>
                  <a:schemeClr val="dk1"/>
                </a:solidFill>
                <a:latin typeface="Calibri"/>
                <a:cs typeface="Calibri"/>
                <a:sym typeface="Calibri"/>
              </a:rPr>
              <a:t>methodische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Kompetenzen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z.B</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systematische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Annäherung</a:t>
            </a:r>
            <a:r>
              <a:rPr lang="en-US" sz="1200" b="0" i="0" u="none" strike="noStrike" cap="none" baseline="0" dirty="0" smtClean="0">
                <a:solidFill>
                  <a:schemeClr val="dk1"/>
                </a:solidFill>
                <a:latin typeface="Calibri"/>
                <a:cs typeface="Calibri"/>
                <a:sym typeface="Calibri"/>
              </a:rPr>
              <a:t> an </a:t>
            </a:r>
            <a:r>
              <a:rPr lang="en-US" sz="1200" b="0" i="0" u="none" strike="noStrike" cap="none" baseline="0" dirty="0" err="1" smtClean="0">
                <a:solidFill>
                  <a:schemeClr val="dk1"/>
                </a:solidFill>
                <a:latin typeface="Calibri"/>
                <a:cs typeface="Calibri"/>
                <a:sym typeface="Calibri"/>
              </a:rPr>
              <a:t>eine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Aufgabe</a:t>
            </a:r>
            <a:r>
              <a:rPr lang="en-US" sz="1200" b="0" i="0" u="none" strike="noStrike" cap="none" baseline="0" dirty="0" smtClean="0">
                <a:solidFill>
                  <a:schemeClr val="dk1"/>
                </a:solidFill>
                <a:latin typeface="Calibri"/>
                <a:cs typeface="Calibri"/>
                <a:sym typeface="Calibri"/>
              </a:rPr>
              <a:t>)</a:t>
            </a:r>
            <a:endParaRPr lang="en-US" dirty="0" smtClean="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385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cs typeface="Calibri"/>
                <a:sym typeface="Calibri"/>
              </a:rPr>
              <a:t>Nun </a:t>
            </a:r>
            <a:r>
              <a:rPr lang="en-GB" sz="1200" b="0" i="0" u="none" strike="noStrike" cap="none" dirty="0" err="1" smtClean="0">
                <a:solidFill>
                  <a:schemeClr val="dk1"/>
                </a:solidFill>
                <a:latin typeface="Calibri"/>
                <a:cs typeface="Calibri"/>
                <a:sym typeface="Calibri"/>
              </a:rPr>
              <a:t>werden</a:t>
            </a:r>
            <a:r>
              <a:rPr lang="en-GB" sz="1200" b="0" i="0" u="none" strike="noStrike" cap="none" baseline="0" dirty="0" smtClean="0">
                <a:solidFill>
                  <a:schemeClr val="dk1"/>
                </a:solidFill>
                <a:latin typeface="Calibri"/>
                <a:cs typeface="Calibri"/>
                <a:sym typeface="Calibri"/>
              </a:rPr>
              <a:t> die </a:t>
            </a:r>
            <a:r>
              <a:rPr lang="en-GB" sz="1200" b="0" i="0" u="none" strike="noStrike" cap="none" baseline="0" dirty="0" err="1" smtClean="0">
                <a:solidFill>
                  <a:schemeClr val="dk1"/>
                </a:solidFill>
                <a:latin typeface="Calibri"/>
                <a:cs typeface="Calibri"/>
                <a:sym typeface="Calibri"/>
              </a:rPr>
              <a:t>ausgewählten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Lebensbereiche</a:t>
            </a:r>
            <a:r>
              <a:rPr lang="en-GB" sz="1200" b="0" i="0" u="none" strike="noStrike" cap="none" baseline="0" dirty="0" smtClean="0">
                <a:solidFill>
                  <a:schemeClr val="dk1"/>
                </a:solidFill>
                <a:latin typeface="Calibri"/>
                <a:cs typeface="Calibri"/>
                <a:sym typeface="Calibri"/>
              </a:rPr>
              <a:t> auf </a:t>
            </a:r>
            <a:r>
              <a:rPr lang="en-GB" sz="1200" b="0" i="0" u="none" strike="noStrike" cap="none" baseline="0" dirty="0" err="1" smtClean="0">
                <a:solidFill>
                  <a:schemeClr val="dk1"/>
                </a:solidFill>
                <a:latin typeface="Calibri"/>
                <a:cs typeface="Calibri"/>
                <a:sym typeface="Calibri"/>
              </a:rPr>
              <a:t>Stärken</a:t>
            </a:r>
            <a:r>
              <a:rPr lang="en-GB" sz="1200" b="0" i="0" u="none" strike="noStrike" cap="none" baseline="0" dirty="0" smtClean="0">
                <a:solidFill>
                  <a:schemeClr val="dk1"/>
                </a:solidFill>
                <a:latin typeface="Calibri"/>
                <a:cs typeface="Calibri"/>
                <a:sym typeface="Calibri"/>
              </a:rPr>
              <a:t> und </a:t>
            </a:r>
            <a:r>
              <a:rPr lang="en-GB" sz="1200" b="0" i="0" u="none" strike="noStrike" cap="none" baseline="0" dirty="0" err="1" smtClean="0">
                <a:solidFill>
                  <a:schemeClr val="dk1"/>
                </a:solidFill>
                <a:latin typeface="Calibri"/>
                <a:cs typeface="Calibri"/>
                <a:sym typeface="Calibri"/>
              </a:rPr>
              <a:t>Schwächen</a:t>
            </a:r>
            <a:r>
              <a:rPr lang="en-GB" sz="1200" b="0" i="0" u="none" strike="noStrike" cap="none" baseline="0" dirty="0" smtClean="0">
                <a:solidFill>
                  <a:schemeClr val="dk1"/>
                </a:solidFill>
                <a:latin typeface="Calibri"/>
                <a:cs typeface="Calibri"/>
                <a:sym typeface="Calibri"/>
              </a:rPr>
              <a:t> in </a:t>
            </a:r>
            <a:r>
              <a:rPr lang="en-GB" sz="1200" b="0" i="0" u="none" strike="noStrike" cap="none" baseline="0" dirty="0" err="1" smtClean="0">
                <a:solidFill>
                  <a:schemeClr val="dk1"/>
                </a:solidFill>
                <a:latin typeface="Calibri"/>
                <a:cs typeface="Calibri"/>
                <a:sym typeface="Calibri"/>
              </a:rPr>
              <a:t>diesem</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Bereich</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evaluiert</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sowie</a:t>
            </a:r>
            <a:r>
              <a:rPr lang="en-GB" sz="1200" b="0" i="0" u="none" strike="noStrike" cap="none" baseline="0" dirty="0" smtClean="0">
                <a:solidFill>
                  <a:schemeClr val="dk1"/>
                </a:solidFill>
                <a:latin typeface="Calibri"/>
                <a:cs typeface="Calibri"/>
                <a:sym typeface="Calibri"/>
              </a:rPr>
              <a:t> die </a:t>
            </a:r>
            <a:r>
              <a:rPr lang="en-GB" sz="1200" b="0" i="0" u="none" strike="noStrike" cap="none" baseline="0" dirty="0" err="1" smtClean="0">
                <a:solidFill>
                  <a:schemeClr val="dk1"/>
                </a:solidFill>
                <a:latin typeface="Calibri"/>
                <a:cs typeface="Calibri"/>
                <a:sym typeface="Calibri"/>
              </a:rPr>
              <a:t>wahrgenommenen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Einschränkungen</a:t>
            </a:r>
            <a:r>
              <a:rPr lang="en-GB" sz="1200" b="0" i="0" u="none" strike="noStrike" cap="none" baseline="0" dirty="0" smtClean="0">
                <a:solidFill>
                  <a:schemeClr val="dk1"/>
                </a:solidFill>
                <a:latin typeface="Calibri"/>
                <a:cs typeface="Calibri"/>
                <a:sym typeface="Calibri"/>
              </a:rPr>
              <a:t> des/der </a:t>
            </a:r>
            <a:r>
              <a:rPr lang="en-GB" sz="1200" b="0" i="0" u="none" strike="noStrike" cap="none" baseline="0" dirty="0" err="1" smtClean="0">
                <a:solidFill>
                  <a:schemeClr val="dk1"/>
                </a:solidFill>
                <a:latin typeface="Calibri"/>
                <a:cs typeface="Calibri"/>
                <a:sym typeface="Calibri"/>
              </a:rPr>
              <a:t>jeweiligen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Kandidaten</a:t>
            </a:r>
            <a:r>
              <a:rPr lang="en-GB" sz="1200" b="0" i="0" u="none" strike="noStrike" cap="none" baseline="0" dirty="0" smtClean="0">
                <a:solidFill>
                  <a:schemeClr val="dk1"/>
                </a:solidFill>
                <a:latin typeface="Calibri"/>
                <a:cs typeface="Calibri"/>
                <a:sym typeface="Calibri"/>
              </a:rPr>
              <a:t>/</a:t>
            </a:r>
            <a:r>
              <a:rPr lang="en-GB" sz="1200" b="0" i="0" u="none" strike="noStrike" cap="none" baseline="0" dirty="0" err="1" smtClean="0">
                <a:solidFill>
                  <a:schemeClr val="dk1"/>
                </a:solidFill>
                <a:latin typeface="Calibri"/>
                <a:cs typeface="Calibri"/>
                <a:sym typeface="Calibri"/>
              </a:rPr>
              <a:t>Kandidatin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miteinbezogen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Mögliche</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Fragen</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zur</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Orientierung</a:t>
            </a:r>
            <a:r>
              <a:rPr lang="en-GB" sz="1200" b="0" i="0" u="none" strike="noStrike" cap="none" baseline="0" dirty="0" smtClean="0">
                <a:solidFill>
                  <a:schemeClr val="dk1"/>
                </a:solidFill>
                <a:latin typeface="Calibri"/>
                <a:cs typeface="Calibri"/>
                <a:sym typeface="Calibri"/>
              </a:rPr>
              <a:t> </a:t>
            </a:r>
            <a:r>
              <a:rPr lang="en-GB" sz="1200" b="0" i="0" u="none" strike="noStrike" cap="none" baseline="0" dirty="0" err="1" smtClean="0">
                <a:solidFill>
                  <a:schemeClr val="dk1"/>
                </a:solidFill>
                <a:latin typeface="Calibri"/>
                <a:cs typeface="Calibri"/>
                <a:sym typeface="Calibri"/>
              </a:rPr>
              <a:t>könnten</a:t>
            </a:r>
            <a:r>
              <a:rPr lang="en-GB" sz="1200" b="0" i="0" u="none" strike="noStrike" cap="none" baseline="0" dirty="0" smtClean="0">
                <a:solidFill>
                  <a:schemeClr val="dk1"/>
                </a:solidFill>
                <a:latin typeface="Calibri"/>
                <a:cs typeface="Calibri"/>
                <a:sym typeface="Calibri"/>
              </a:rPr>
              <a:t> sein:</a:t>
            </a:r>
          </a:p>
          <a:p>
            <a:pPr marL="171450" marR="0" lvl="0" indent="-171450" algn="l" rtl="0">
              <a:spcBef>
                <a:spcPts val="0"/>
              </a:spcBef>
              <a:spcAft>
                <a:spcPts val="0"/>
              </a:spcAft>
              <a:buClr>
                <a:schemeClr val="dk1"/>
              </a:buClr>
              <a:buSzPts val="1200"/>
              <a:buFont typeface="Arial"/>
              <a:buChar char="•"/>
            </a:pPr>
            <a:r>
              <a:rPr lang="en-US" sz="1200" b="0" i="0" u="none" strike="noStrike" cap="none" dirty="0" smtClean="0">
                <a:solidFill>
                  <a:schemeClr val="dk1"/>
                </a:solidFill>
                <a:latin typeface="Calibri"/>
                <a:ea typeface="Calibri"/>
                <a:cs typeface="Calibri"/>
                <a:sym typeface="Calibri"/>
              </a:rPr>
              <a:t>Wo </a:t>
            </a:r>
            <a:r>
              <a:rPr lang="en-US" sz="1200" b="0" i="0" u="none" strike="noStrike" cap="none" dirty="0" err="1" smtClean="0">
                <a:solidFill>
                  <a:schemeClr val="dk1"/>
                </a:solidFill>
                <a:latin typeface="Calibri"/>
                <a:ea typeface="Calibri"/>
                <a:cs typeface="Calibri"/>
                <a:sym typeface="Calibri"/>
              </a:rPr>
              <a:t>ist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meine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persönliche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Leistungsgrenze</a:t>
            </a:r>
            <a:r>
              <a:rPr lang="en-US" sz="1200" b="0" i="0" u="none" strike="noStrike" cap="none" baseline="0" dirty="0" smtClean="0">
                <a:solidFill>
                  <a:schemeClr val="dk1"/>
                </a:solidFill>
                <a:latin typeface="Calibri"/>
                <a:ea typeface="Calibri"/>
                <a:cs typeface="Calibri"/>
                <a:sym typeface="Calibri"/>
              </a:rPr>
              <a:t>?</a:t>
            </a:r>
          </a:p>
          <a:p>
            <a:pPr marL="171450" marR="0" lvl="0" indent="-171450" algn="l" rtl="0">
              <a:spcBef>
                <a:spcPts val="0"/>
              </a:spcBef>
              <a:spcAft>
                <a:spcPts val="0"/>
              </a:spcAft>
              <a:buClr>
                <a:schemeClr val="dk1"/>
              </a:buClr>
              <a:buSzPts val="1200"/>
              <a:buFont typeface="Arial"/>
              <a:buChar char="•"/>
            </a:pPr>
            <a:r>
              <a:rPr lang="en-US" sz="1200" b="0" i="0" u="none" strike="noStrike" cap="none" baseline="0" dirty="0" err="1" smtClean="0">
                <a:solidFill>
                  <a:schemeClr val="dk1"/>
                </a:solidFill>
                <a:latin typeface="Calibri"/>
                <a:cs typeface="Calibri"/>
                <a:sym typeface="Calibri"/>
              </a:rPr>
              <a:t>Warum</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ist</a:t>
            </a:r>
            <a:r>
              <a:rPr lang="en-US" sz="1200" b="0" i="0" u="none" strike="noStrike" cap="none" baseline="0" dirty="0" smtClean="0">
                <a:solidFill>
                  <a:schemeClr val="dk1"/>
                </a:solidFill>
                <a:latin typeface="Calibri"/>
                <a:cs typeface="Calibri"/>
                <a:sym typeface="Calibri"/>
              </a:rPr>
              <a:t> das </a:t>
            </a:r>
            <a:r>
              <a:rPr lang="en-US" sz="1200" b="0" i="0" u="none" strike="noStrike" cap="none" baseline="0" dirty="0" err="1" smtClean="0">
                <a:solidFill>
                  <a:schemeClr val="dk1"/>
                </a:solidFill>
                <a:latin typeface="Calibri"/>
                <a:cs typeface="Calibri"/>
                <a:sym typeface="Calibri"/>
              </a:rPr>
              <a:t>meine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Grenze</a:t>
            </a:r>
            <a:r>
              <a:rPr lang="en-US" sz="1200" b="0" i="0" u="none" strike="noStrike" cap="none" baseline="0" dirty="0" smtClean="0">
                <a:solidFill>
                  <a:schemeClr val="dk1"/>
                </a:solidFill>
                <a:latin typeface="Calibri"/>
                <a:cs typeface="Calibri"/>
                <a:sym typeface="Calibri"/>
              </a:rPr>
              <a:t>?</a:t>
            </a:r>
          </a:p>
          <a:p>
            <a:pPr marL="171450" marR="0" lvl="0" indent="-171450" algn="l" rtl="0">
              <a:spcBef>
                <a:spcPts val="0"/>
              </a:spcBef>
              <a:spcAft>
                <a:spcPts val="0"/>
              </a:spcAft>
              <a:buClr>
                <a:schemeClr val="dk1"/>
              </a:buClr>
              <a:buSzPts val="1200"/>
              <a:buFont typeface="Arial"/>
              <a:buChar char="•"/>
            </a:pPr>
            <a:r>
              <a:rPr lang="en-US" sz="1200" b="0" i="0" u="none" strike="noStrike" cap="none" baseline="0" dirty="0" err="1" smtClean="0">
                <a:solidFill>
                  <a:schemeClr val="dk1"/>
                </a:solidFill>
                <a:latin typeface="Calibri"/>
                <a:cs typeface="Calibri"/>
                <a:sym typeface="Calibri"/>
              </a:rPr>
              <a:t>Gibt</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es</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eine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Möglichkeit</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mehr</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erreichen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bzw</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tun</a:t>
            </a:r>
            <a:r>
              <a:rPr lang="en-US" sz="1200" b="0" i="0" u="none" strike="noStrike" cap="none" baseline="0" dirty="0" smtClean="0">
                <a:solidFill>
                  <a:schemeClr val="dk1"/>
                </a:solidFill>
                <a:latin typeface="Calibri"/>
                <a:cs typeface="Calibri"/>
                <a:sym typeface="Calibri"/>
              </a:rPr>
              <a:t>?</a:t>
            </a:r>
          </a:p>
          <a:p>
            <a:pPr marL="0" marR="0" lvl="0" indent="0" algn="l" rtl="0">
              <a:spcBef>
                <a:spcPts val="0"/>
              </a:spcBef>
              <a:spcAft>
                <a:spcPts val="0"/>
              </a:spcAft>
              <a:buClr>
                <a:schemeClr val="dk1"/>
              </a:buClr>
              <a:buSzPts val="1200"/>
              <a:buFont typeface="Arial"/>
              <a:buNone/>
            </a:pPr>
            <a:r>
              <a:rPr lang="en-US" sz="1200" b="0" i="0" u="none" strike="noStrike" cap="none" baseline="0" dirty="0" err="1" smtClean="0">
                <a:solidFill>
                  <a:schemeClr val="dk1"/>
                </a:solidFill>
                <a:latin typeface="Calibri"/>
                <a:cs typeface="Calibri"/>
                <a:sym typeface="Calibri"/>
              </a:rPr>
              <a:t>Danach</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wird</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eine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dritte</a:t>
            </a:r>
            <a:r>
              <a:rPr lang="en-US" sz="1200" b="0" i="0" u="none" strike="noStrike" cap="none" baseline="0" dirty="0" smtClean="0">
                <a:solidFill>
                  <a:schemeClr val="dk1"/>
                </a:solidFill>
                <a:latin typeface="Calibri"/>
                <a:cs typeface="Calibri"/>
                <a:sym typeface="Calibri"/>
              </a:rPr>
              <a:t> Person, die </a:t>
            </a:r>
            <a:r>
              <a:rPr lang="en-US" sz="1200" b="0" i="0" u="none" strike="noStrike" cap="none" baseline="0" dirty="0" err="1" smtClean="0">
                <a:solidFill>
                  <a:schemeClr val="dk1"/>
                </a:solidFill>
                <a:latin typeface="Calibri"/>
                <a:cs typeface="Calibri"/>
                <a:sym typeface="Calibri"/>
              </a:rPr>
              <a:t>ein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persönliches</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Naheverhältnis</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zur</a:t>
            </a:r>
            <a:r>
              <a:rPr lang="en-US" sz="1200" b="0" i="0" u="none" strike="noStrike" cap="none" baseline="0" dirty="0" smtClean="0">
                <a:solidFill>
                  <a:schemeClr val="dk1"/>
                </a:solidFill>
                <a:latin typeface="Calibri"/>
                <a:cs typeface="Calibri"/>
                <a:sym typeface="Calibri"/>
              </a:rPr>
              <a:t>/</a:t>
            </a:r>
            <a:r>
              <a:rPr lang="en-US" sz="1200" b="0" i="0" u="none" strike="noStrike" cap="none" baseline="0" dirty="0" err="1" smtClean="0">
                <a:solidFill>
                  <a:schemeClr val="dk1"/>
                </a:solidFill>
                <a:latin typeface="Calibri"/>
                <a:cs typeface="Calibri"/>
                <a:sym typeface="Calibri"/>
              </a:rPr>
              <a:t>zum</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Kandidatin</a:t>
            </a:r>
            <a:r>
              <a:rPr lang="en-US" sz="1200" b="0" i="0" u="none" strike="noStrike" cap="none" baseline="0" dirty="0" smtClean="0">
                <a:solidFill>
                  <a:schemeClr val="dk1"/>
                </a:solidFill>
                <a:latin typeface="Calibri"/>
                <a:cs typeface="Calibri"/>
                <a:sym typeface="Calibri"/>
              </a:rPr>
              <a:t>/</a:t>
            </a:r>
            <a:r>
              <a:rPr lang="en-US" sz="1200" b="0" i="0" u="none" strike="noStrike" cap="none" baseline="0" dirty="0" err="1" smtClean="0">
                <a:solidFill>
                  <a:schemeClr val="dk1"/>
                </a:solidFill>
                <a:latin typeface="Calibri"/>
                <a:cs typeface="Calibri"/>
                <a:sym typeface="Calibri"/>
              </a:rPr>
              <a:t>Kandidaten</a:t>
            </a:r>
            <a:r>
              <a:rPr lang="en-US" sz="1200" b="0" i="0" u="none" strike="noStrike" cap="none" baseline="0" dirty="0" smtClean="0">
                <a:solidFill>
                  <a:schemeClr val="dk1"/>
                </a:solidFill>
                <a:latin typeface="Calibri"/>
                <a:cs typeface="Calibri"/>
                <a:sym typeface="Calibri"/>
              </a:rPr>
              <a:t> hat, </a:t>
            </a:r>
            <a:r>
              <a:rPr lang="en-US" sz="1200" b="0" i="0" u="none" strike="noStrike" cap="none" baseline="0" dirty="0" err="1" smtClean="0">
                <a:solidFill>
                  <a:schemeClr val="dk1"/>
                </a:solidFill>
                <a:latin typeface="Calibri"/>
                <a:cs typeface="Calibri"/>
                <a:sym typeface="Calibri"/>
              </a:rPr>
              <a:t>z.B</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KollegIn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Vorgesetzte</a:t>
            </a:r>
            <a:r>
              <a:rPr lang="en-US" sz="1200" b="0" i="0" u="none" strike="noStrike" cap="none" baseline="0" dirty="0" smtClean="0">
                <a:solidFill>
                  <a:schemeClr val="dk1"/>
                </a:solidFill>
                <a:latin typeface="Calibri"/>
                <a:cs typeface="Calibri"/>
                <a:sym typeface="Calibri"/>
              </a:rPr>
              <a:t>/r, </a:t>
            </a:r>
            <a:r>
              <a:rPr lang="en-US" sz="1200" b="0" i="0" u="none" strike="noStrike" cap="none" baseline="0" dirty="0" err="1" smtClean="0">
                <a:solidFill>
                  <a:schemeClr val="dk1"/>
                </a:solidFill>
                <a:latin typeface="Calibri"/>
                <a:cs typeface="Calibri"/>
                <a:sym typeface="Calibri"/>
              </a:rPr>
              <a:t>Lehrperson</a:t>
            </a:r>
            <a:r>
              <a:rPr lang="en-US" sz="1200" b="0" i="0" u="none" strike="noStrike" cap="none" baseline="0" dirty="0" smtClean="0">
                <a:solidFill>
                  <a:schemeClr val="dk1"/>
                </a:solidFill>
                <a:latin typeface="Calibri"/>
                <a:cs typeface="Calibri"/>
                <a:sym typeface="Calibri"/>
              </a:rPr>
              <a:t>, etc., </a:t>
            </a:r>
            <a:r>
              <a:rPr lang="en-US" sz="1200" b="0" i="0" u="none" strike="noStrike" cap="none" baseline="0" dirty="0" err="1" smtClean="0">
                <a:solidFill>
                  <a:schemeClr val="dk1"/>
                </a:solidFill>
                <a:latin typeface="Calibri"/>
                <a:cs typeface="Calibri"/>
                <a:sym typeface="Calibri"/>
              </a:rPr>
              <a:t>gebeten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Stärken</a:t>
            </a:r>
            <a:r>
              <a:rPr lang="en-US" sz="1200" b="0" i="0" u="none" strike="noStrike" cap="none" baseline="0" dirty="0" smtClean="0">
                <a:solidFill>
                  <a:schemeClr val="dk1"/>
                </a:solidFill>
                <a:latin typeface="Calibri"/>
                <a:cs typeface="Calibri"/>
                <a:sym typeface="Calibri"/>
              </a:rPr>
              <a:t> und </a:t>
            </a:r>
            <a:r>
              <a:rPr lang="en-US" sz="1200" b="0" i="0" u="none" strike="noStrike" cap="none" baseline="0" dirty="0" err="1" smtClean="0">
                <a:solidFill>
                  <a:schemeClr val="dk1"/>
                </a:solidFill>
                <a:latin typeface="Calibri"/>
                <a:cs typeface="Calibri"/>
                <a:sym typeface="Calibri"/>
              </a:rPr>
              <a:t>Schwächen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smtClean="0">
                <a:solidFill>
                  <a:schemeClr val="dk1"/>
                </a:solidFill>
                <a:latin typeface="Calibri"/>
                <a:cs typeface="Calibri"/>
                <a:sym typeface="Calibri"/>
              </a:rPr>
              <a:t>des </a:t>
            </a:r>
            <a:r>
              <a:rPr lang="en-US" sz="1200" b="0" i="0" u="none" strike="noStrike" cap="none" baseline="0" dirty="0" err="1" smtClean="0">
                <a:solidFill>
                  <a:schemeClr val="dk1"/>
                </a:solidFill>
                <a:latin typeface="Calibri"/>
                <a:cs typeface="Calibri"/>
                <a:sym typeface="Calibri"/>
              </a:rPr>
              <a:t>Kandidaten</a:t>
            </a:r>
            <a:r>
              <a:rPr lang="en-US" sz="1200" b="0" i="0" u="none" strike="noStrike" cap="none" baseline="0" dirty="0" smtClean="0">
                <a:solidFill>
                  <a:schemeClr val="dk1"/>
                </a:solidFill>
                <a:latin typeface="Calibri"/>
                <a:cs typeface="Calibri"/>
                <a:sym typeface="Calibri"/>
              </a:rPr>
              <a:t>/der </a:t>
            </a:r>
            <a:r>
              <a:rPr lang="en-US" sz="1200" b="0" i="0" u="none" strike="noStrike" cap="none" baseline="0" dirty="0" err="1" smtClean="0">
                <a:solidFill>
                  <a:schemeClr val="dk1"/>
                </a:solidFill>
                <a:latin typeface="Calibri"/>
                <a:cs typeface="Calibri"/>
                <a:sym typeface="Calibri"/>
              </a:rPr>
              <a:t>Kandidatin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beurteilen</a:t>
            </a:r>
            <a:r>
              <a:rPr lang="en-US" sz="1200" b="0" i="0" u="none" strike="noStrike" cap="none" baseline="0" dirty="0" smtClean="0">
                <a:solidFill>
                  <a:schemeClr val="dk1"/>
                </a:solidFill>
                <a:latin typeface="Calibri"/>
                <a:cs typeface="Calibri"/>
                <a:sym typeface="Calibri"/>
              </a:rPr>
              <a:t>, um </a:t>
            </a:r>
            <a:r>
              <a:rPr lang="en-US" sz="1200" b="0" i="0" u="none" strike="noStrike" cap="none" baseline="0" dirty="0" err="1" smtClean="0">
                <a:solidFill>
                  <a:schemeClr val="dk1"/>
                </a:solidFill>
                <a:latin typeface="Calibri"/>
                <a:cs typeface="Calibri"/>
                <a:sym typeface="Calibri"/>
              </a:rPr>
              <a:t>ihm</a:t>
            </a:r>
            <a:r>
              <a:rPr lang="en-US" sz="1200" b="0" i="0" u="none" strike="noStrike" cap="none" baseline="0" dirty="0" smtClean="0">
                <a:solidFill>
                  <a:schemeClr val="dk1"/>
                </a:solidFill>
                <a:latin typeface="Calibri"/>
                <a:cs typeface="Calibri"/>
                <a:sym typeface="Calibri"/>
              </a:rPr>
              <a:t>/</a:t>
            </a:r>
            <a:r>
              <a:rPr lang="en-US" sz="1200" b="0" i="0" u="none" strike="noStrike" cap="none" baseline="0" dirty="0" err="1" smtClean="0">
                <a:solidFill>
                  <a:schemeClr val="dk1"/>
                </a:solidFill>
                <a:latin typeface="Calibri"/>
                <a:cs typeface="Calibri"/>
                <a:sym typeface="Calibri"/>
              </a:rPr>
              <a:t>ihr</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einen</a:t>
            </a:r>
            <a:r>
              <a:rPr lang="en-US" sz="1200" b="0" i="0" u="none" strike="noStrike" cap="none" baseline="0" dirty="0" smtClean="0">
                <a:solidFill>
                  <a:schemeClr val="dk1"/>
                </a:solidFill>
                <a:latin typeface="Calibri"/>
                <a:cs typeface="Calibri"/>
                <a:sym typeface="Calibri"/>
              </a:rPr>
              <a:t> Rat </a:t>
            </a:r>
            <a:r>
              <a:rPr lang="en-US" sz="1200" b="0" i="0" u="none" strike="noStrike" cap="none" baseline="0" dirty="0" err="1" smtClean="0">
                <a:solidFill>
                  <a:schemeClr val="dk1"/>
                </a:solidFill>
                <a:latin typeface="Calibri"/>
                <a:cs typeface="Calibri"/>
                <a:sym typeface="Calibri"/>
              </a:rPr>
              <a:t>für</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smtClean="0">
                <a:solidFill>
                  <a:schemeClr val="dk1"/>
                </a:solidFill>
                <a:latin typeface="Calibri"/>
                <a:cs typeface="Calibri"/>
                <a:sym typeface="Calibri"/>
              </a:rPr>
              <a:t>seine/</a:t>
            </a:r>
            <a:r>
              <a:rPr lang="en-US" sz="1200" b="0" i="0" u="none" strike="noStrike" cap="none" baseline="0" dirty="0" err="1" smtClean="0">
                <a:solidFill>
                  <a:schemeClr val="dk1"/>
                </a:solidFill>
                <a:latin typeface="Calibri"/>
                <a:cs typeface="Calibri"/>
                <a:sym typeface="Calibri"/>
              </a:rPr>
              <a:t>ihre</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Zukunft</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zu</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geben</a:t>
            </a:r>
            <a:r>
              <a:rPr lang="en-US" sz="1200" b="0" i="0" u="none" strike="noStrike" cap="none" baseline="0" dirty="0" smtClean="0">
                <a:solidFill>
                  <a:schemeClr val="dk1"/>
                </a:solidFill>
                <a:latin typeface="Calibri"/>
                <a:cs typeface="Calibri"/>
                <a:sym typeface="Calibri"/>
              </a:rPr>
              <a:t>. </a:t>
            </a:r>
          </a:p>
          <a:p>
            <a:pPr marL="0" marR="0" lvl="0" indent="0" algn="l" rtl="0">
              <a:spcBef>
                <a:spcPts val="0"/>
              </a:spcBef>
              <a:spcAft>
                <a:spcPts val="0"/>
              </a:spcAft>
              <a:buClr>
                <a:schemeClr val="dk1"/>
              </a:buClr>
              <a:buSzPts val="1200"/>
              <a:buFont typeface="Arial"/>
              <a:buNone/>
            </a:pPr>
            <a:r>
              <a:rPr lang="en-US" sz="1200" b="0" i="0" u="none" strike="noStrike" cap="none" baseline="0" dirty="0" err="1" smtClean="0">
                <a:solidFill>
                  <a:schemeClr val="dk1"/>
                </a:solidFill>
                <a:latin typeface="Calibri"/>
                <a:cs typeface="Calibri"/>
                <a:sym typeface="Calibri"/>
              </a:rPr>
              <a:t>Anschließend</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wird</a:t>
            </a:r>
            <a:r>
              <a:rPr lang="en-US" sz="1200" b="0" i="0" u="none" strike="noStrike" cap="none" baseline="0" dirty="0" smtClean="0">
                <a:solidFill>
                  <a:schemeClr val="dk1"/>
                </a:solidFill>
                <a:latin typeface="Calibri"/>
                <a:cs typeface="Calibri"/>
                <a:sym typeface="Calibri"/>
              </a:rPr>
              <a:t> das </a:t>
            </a:r>
            <a:r>
              <a:rPr lang="en-US" sz="1200" b="0" i="0" u="none" strike="noStrike" cap="none" baseline="0" dirty="0" err="1" smtClean="0">
                <a:solidFill>
                  <a:schemeClr val="dk1"/>
                </a:solidFill>
                <a:latin typeface="Calibri"/>
                <a:cs typeface="Calibri"/>
                <a:sym typeface="Calibri"/>
              </a:rPr>
              <a:t>Selbstbild</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mit</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dem</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Bild</a:t>
            </a:r>
            <a:r>
              <a:rPr lang="en-US" sz="1200" b="0" i="0" u="none" strike="noStrike" cap="none" baseline="0" dirty="0" smtClean="0">
                <a:solidFill>
                  <a:schemeClr val="dk1"/>
                </a:solidFill>
                <a:latin typeface="Calibri"/>
                <a:cs typeface="Calibri"/>
                <a:sym typeface="Calibri"/>
              </a:rPr>
              <a:t> der </a:t>
            </a:r>
            <a:r>
              <a:rPr lang="en-US" sz="1200" b="0" i="0" u="none" strike="noStrike" cap="none" baseline="0" dirty="0" err="1" smtClean="0">
                <a:solidFill>
                  <a:schemeClr val="dk1"/>
                </a:solidFill>
                <a:latin typeface="Calibri"/>
                <a:cs typeface="Calibri"/>
                <a:sym typeface="Calibri"/>
              </a:rPr>
              <a:t>anderen</a:t>
            </a:r>
            <a:r>
              <a:rPr lang="en-US" sz="1200" b="0" i="0" u="none" strike="noStrike" cap="none" baseline="0" dirty="0" smtClean="0">
                <a:solidFill>
                  <a:schemeClr val="dk1"/>
                </a:solidFill>
                <a:latin typeface="Calibri"/>
                <a:cs typeface="Calibri"/>
                <a:sym typeface="Calibri"/>
              </a:rPr>
              <a:t> Person </a:t>
            </a:r>
            <a:r>
              <a:rPr lang="en-US" sz="1200" b="0" i="0" u="none" strike="noStrike" cap="none" baseline="0" dirty="0" err="1" smtClean="0">
                <a:solidFill>
                  <a:schemeClr val="dk1"/>
                </a:solidFill>
                <a:latin typeface="Calibri"/>
                <a:cs typeface="Calibri"/>
                <a:sym typeface="Calibri"/>
              </a:rPr>
              <a:t>verglichen</a:t>
            </a:r>
            <a:r>
              <a:rPr lang="en-US" sz="1200" b="0" i="0" u="none" strike="noStrike" cap="none" baseline="0" dirty="0" smtClean="0">
                <a:solidFill>
                  <a:schemeClr val="dk1"/>
                </a:solidFill>
                <a:latin typeface="Calibri"/>
                <a:cs typeface="Calibri"/>
                <a:sym typeface="Calibri"/>
              </a:rPr>
              <a:t> und </a:t>
            </a:r>
            <a:r>
              <a:rPr lang="en-US" sz="1200" b="0" i="0" u="none" strike="noStrike" cap="none" baseline="0" dirty="0" err="1" smtClean="0">
                <a:solidFill>
                  <a:schemeClr val="dk1"/>
                </a:solidFill>
                <a:latin typeface="Calibri"/>
                <a:cs typeface="Calibri"/>
                <a:sym typeface="Calibri"/>
              </a:rPr>
              <a:t>daraus</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werden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Schlussfolgerungen</a:t>
            </a:r>
            <a:r>
              <a:rPr lang="en-US" sz="1200" b="0" i="0" u="none" strike="noStrike" cap="none" baseline="0" dirty="0" smtClean="0">
                <a:solidFill>
                  <a:schemeClr val="dk1"/>
                </a:solidFill>
                <a:latin typeface="Calibri"/>
                <a:cs typeface="Calibri"/>
                <a:sym typeface="Calibri"/>
              </a:rPr>
              <a:t> </a:t>
            </a:r>
            <a:r>
              <a:rPr lang="en-US" sz="1200" b="0" i="0" u="none" strike="noStrike" cap="none" baseline="0" dirty="0" err="1" smtClean="0">
                <a:solidFill>
                  <a:schemeClr val="dk1"/>
                </a:solidFill>
                <a:latin typeface="Calibri"/>
                <a:cs typeface="Calibri"/>
                <a:sym typeface="Calibri"/>
              </a:rPr>
              <a:t>gezogen</a:t>
            </a:r>
            <a:r>
              <a:rPr lang="en-US" sz="1200" b="0" i="0" u="none" strike="noStrike" cap="none" baseline="0" dirty="0" smtClean="0">
                <a:solidFill>
                  <a:schemeClr val="dk1"/>
                </a:solidFill>
                <a:latin typeface="Calibri"/>
                <a:cs typeface="Calibri"/>
                <a:sym typeface="Calibri"/>
              </a:rPr>
              <a:t>. </a:t>
            </a:r>
          </a:p>
          <a:p>
            <a:pPr marL="0" marR="0" lvl="0" indent="0" algn="l" rtl="0">
              <a:spcBef>
                <a:spcPts val="0"/>
              </a:spcBef>
              <a:spcAft>
                <a:spcPts val="0"/>
              </a:spcAft>
              <a:buClr>
                <a:schemeClr val="dk1"/>
              </a:buClr>
              <a:buSzPts val="1200"/>
              <a:buFont typeface="Arial"/>
              <a:buNone/>
            </a:pPr>
            <a:endParaRPr lang="en-US" dirty="0" smtClean="0"/>
          </a:p>
          <a:p>
            <a:pPr marL="0" marR="0" lvl="0" indent="0" algn="l" rtl="0">
              <a:spcBef>
                <a:spcPts val="0"/>
              </a:spcBef>
              <a:spcAft>
                <a:spcPts val="0"/>
              </a:spcAft>
              <a:buNone/>
            </a:pP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054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Shape 1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smtClean="0">
                <a:solidFill>
                  <a:schemeClr val="dk1"/>
                </a:solidFill>
                <a:latin typeface="Calibri"/>
                <a:ea typeface="Calibri"/>
                <a:cs typeface="Calibri"/>
                <a:sym typeface="Calibri"/>
              </a:rPr>
              <a:t>In </a:t>
            </a:r>
            <a:r>
              <a:rPr lang="en-GB" sz="1200" b="0" i="0" u="none" strike="noStrike" cap="none" dirty="0" err="1" smtClean="0">
                <a:solidFill>
                  <a:schemeClr val="dk1"/>
                </a:solidFill>
                <a:latin typeface="Calibri"/>
                <a:ea typeface="Calibri"/>
                <a:cs typeface="Calibri"/>
                <a:sym typeface="Calibri"/>
              </a:rPr>
              <a:t>diesem</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Schritt</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werden</a:t>
            </a:r>
            <a:r>
              <a:rPr lang="en-GB" sz="1200" b="0" i="0" u="none" strike="noStrike" cap="none" dirty="0" smtClean="0">
                <a:solidFill>
                  <a:schemeClr val="dk1"/>
                </a:solidFill>
                <a:latin typeface="Calibri"/>
                <a:ea typeface="Calibri"/>
                <a:cs typeface="Calibri"/>
                <a:sym typeface="Calibri"/>
              </a:rPr>
              <a:t> die </a:t>
            </a:r>
            <a:r>
              <a:rPr lang="en-GB" sz="1200" b="0" i="0" u="none" strike="noStrike" cap="none" dirty="0" err="1" smtClean="0">
                <a:solidFill>
                  <a:schemeClr val="dk1"/>
                </a:solidFill>
                <a:latin typeface="Calibri"/>
                <a:ea typeface="Calibri"/>
                <a:cs typeface="Calibri"/>
                <a:sym typeface="Calibri"/>
              </a:rPr>
              <a:t>Ergebnisse</a:t>
            </a:r>
            <a:r>
              <a:rPr lang="en-GB" sz="1200" b="0" i="0" u="none" strike="noStrike" cap="none" dirty="0" smtClean="0">
                <a:solidFill>
                  <a:schemeClr val="dk1"/>
                </a:solidFill>
                <a:latin typeface="Calibri"/>
                <a:ea typeface="Calibri"/>
                <a:cs typeface="Calibri"/>
                <a:sym typeface="Calibri"/>
              </a:rPr>
              <a:t> der </a:t>
            </a:r>
            <a:r>
              <a:rPr lang="en-GB" sz="1200" b="0" i="0" u="none" strike="noStrike" cap="none" dirty="0" err="1" smtClean="0">
                <a:solidFill>
                  <a:schemeClr val="dk1"/>
                </a:solidFill>
                <a:latin typeface="Calibri"/>
                <a:ea typeface="Calibri"/>
                <a:cs typeface="Calibri"/>
                <a:sym typeface="Calibri"/>
              </a:rPr>
              <a:t>vorigen</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err="1" smtClean="0">
                <a:solidFill>
                  <a:schemeClr val="dk1"/>
                </a:solidFill>
                <a:latin typeface="Calibri"/>
                <a:ea typeface="Calibri"/>
                <a:cs typeface="Calibri"/>
                <a:sym typeface="Calibri"/>
              </a:rPr>
              <a:t>Schritte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zusammengefasst</a:t>
            </a:r>
            <a:r>
              <a:rPr lang="en-GB" sz="1200" b="0" i="0" u="none" strike="noStrike" cap="none" baseline="0" dirty="0" smtClean="0">
                <a:solidFill>
                  <a:schemeClr val="dk1"/>
                </a:solidFill>
                <a:latin typeface="Calibri"/>
                <a:ea typeface="Calibri"/>
                <a:cs typeface="Calibri"/>
                <a:sym typeface="Calibri"/>
              </a:rPr>
              <a:t> um </a:t>
            </a:r>
            <a:r>
              <a:rPr lang="en-GB" sz="1200" b="0" i="0" u="none" strike="noStrike" cap="none" baseline="0" dirty="0" err="1" smtClean="0">
                <a:solidFill>
                  <a:schemeClr val="dk1"/>
                </a:solidFill>
                <a:latin typeface="Calibri"/>
                <a:ea typeface="Calibri"/>
                <a:cs typeface="Calibri"/>
                <a:sym typeface="Calibri"/>
              </a:rPr>
              <a:t>ein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Kompetenzprofil</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zu</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erstellen</a:t>
            </a:r>
            <a:r>
              <a:rPr lang="en-GB"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n-GB" sz="1200" b="0" i="0" u="none" strike="noStrike" cap="none" baseline="0" dirty="0" err="1" smtClean="0">
                <a:solidFill>
                  <a:schemeClr val="dk1"/>
                </a:solidFill>
                <a:latin typeface="Calibri"/>
                <a:ea typeface="Calibri"/>
                <a:cs typeface="Calibri"/>
                <a:sym typeface="Calibri"/>
              </a:rPr>
              <a:t>Zuerst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wird</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jede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Kompetenz</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individuell</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angeführt</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einem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zweiten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Schritt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wird</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festgestellt</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welchem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Zusammenhang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oder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während</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welcher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Tätigkeit</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Kompetenz</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angewandt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wurde</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welchem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Rahmen</a:t>
            </a:r>
            <a:r>
              <a:rPr lang="en-GB" sz="1200" b="0" i="0" u="none" strike="noStrike" cap="none" baseline="0" dirty="0" smtClean="0">
                <a:solidFill>
                  <a:schemeClr val="dk1"/>
                </a:solidFill>
                <a:latin typeface="Calibri"/>
                <a:ea typeface="Calibri"/>
                <a:cs typeface="Calibri"/>
                <a:sym typeface="Calibri"/>
              </a:rPr>
              <a:t> am </a:t>
            </a:r>
            <a:r>
              <a:rPr lang="en-GB" sz="1200" b="0" i="0" u="none" strike="noStrike" cap="none" baseline="0" dirty="0" err="1" smtClean="0">
                <a:solidFill>
                  <a:schemeClr val="dk1"/>
                </a:solidFill>
                <a:latin typeface="Calibri"/>
                <a:ea typeface="Calibri"/>
                <a:cs typeface="Calibri"/>
                <a:sym typeface="Calibri"/>
              </a:rPr>
              <a:t>Arbeitsplatz</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oder</a:t>
            </a:r>
            <a:r>
              <a:rPr lang="en-GB" sz="1200" b="0" i="0" u="none" strike="noStrike" cap="none" baseline="0" dirty="0" smtClean="0">
                <a:solidFill>
                  <a:schemeClr val="dk1"/>
                </a:solidFill>
                <a:latin typeface="Calibri"/>
                <a:ea typeface="Calibri"/>
                <a:cs typeface="Calibri"/>
                <a:sym typeface="Calibri"/>
              </a:rPr>
              <a:t> in </a:t>
            </a:r>
            <a:r>
              <a:rPr lang="en-GB" sz="1200" b="0" i="0" u="none" strike="noStrike" cap="none" baseline="0" dirty="0" err="1" smtClean="0">
                <a:solidFill>
                  <a:schemeClr val="dk1"/>
                </a:solidFill>
                <a:latin typeface="Calibri"/>
                <a:ea typeface="Calibri"/>
                <a:cs typeface="Calibri"/>
                <a:sym typeface="Calibri"/>
              </a:rPr>
              <a:t>welchem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Lernumfeld</a:t>
            </a:r>
            <a:r>
              <a:rPr lang="en-GB" sz="1200" b="0" i="0" u="none" strike="noStrike" cap="none" baseline="0" dirty="0" smtClean="0">
                <a:solidFill>
                  <a:schemeClr val="dk1"/>
                </a:solidFill>
                <a:latin typeface="Calibri"/>
                <a:ea typeface="Calibri"/>
                <a:cs typeface="Calibri"/>
                <a:sym typeface="Calibri"/>
              </a:rPr>
              <a:t>) und </a:t>
            </a:r>
            <a:r>
              <a:rPr lang="en-GB" sz="1200" b="0" i="0" u="none" strike="noStrike" cap="none" baseline="0" dirty="0" err="1" smtClean="0">
                <a:solidFill>
                  <a:schemeClr val="dk1"/>
                </a:solidFill>
                <a:latin typeface="Calibri"/>
                <a:ea typeface="Calibri"/>
                <a:cs typeface="Calibri"/>
                <a:sym typeface="Calibri"/>
              </a:rPr>
              <a:t>durch</a:t>
            </a:r>
            <a:r>
              <a:rPr lang="en-GB" sz="1200" b="0" i="0" u="none" strike="noStrike" cap="none" baseline="0" dirty="0" smtClean="0">
                <a:solidFill>
                  <a:schemeClr val="dk1"/>
                </a:solidFill>
                <a:latin typeface="Calibri"/>
                <a:ea typeface="Calibri"/>
                <a:cs typeface="Calibri"/>
                <a:sym typeface="Calibri"/>
              </a:rPr>
              <a:t> welches </a:t>
            </a:r>
            <a:r>
              <a:rPr lang="en-GB" sz="1200" b="0" i="0" u="none" strike="noStrike" cap="none" baseline="0" dirty="0" err="1" smtClean="0">
                <a:solidFill>
                  <a:schemeClr val="dk1"/>
                </a:solidFill>
                <a:latin typeface="Calibri"/>
                <a:ea typeface="Calibri"/>
                <a:cs typeface="Calibri"/>
                <a:sym typeface="Calibri"/>
              </a:rPr>
              <a:t>Ergebnis</a:t>
            </a:r>
            <a:r>
              <a:rPr lang="en-GB" sz="1200" b="0" i="0" u="none" strike="noStrike" cap="none" baseline="0" dirty="0" smtClean="0">
                <a:solidFill>
                  <a:schemeClr val="dk1"/>
                </a:solidFill>
                <a:latin typeface="Calibri"/>
                <a:ea typeface="Calibri"/>
                <a:cs typeface="Calibri"/>
                <a:sym typeface="Calibri"/>
              </a:rPr>
              <a:t>/</a:t>
            </a:r>
            <a:r>
              <a:rPr lang="en-GB" sz="1200" b="0" i="0" u="none" strike="noStrike" cap="none" baseline="0" dirty="0" err="1" smtClean="0">
                <a:solidFill>
                  <a:schemeClr val="dk1"/>
                </a:solidFill>
                <a:latin typeface="Calibri"/>
                <a:ea typeface="Calibri"/>
                <a:cs typeface="Calibri"/>
                <a:sym typeface="Calibri"/>
              </a:rPr>
              <a:t>welchen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Erfolg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sichtbar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wurde</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Ausserdem</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wird</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jeder</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Kompetenz</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gewisses</a:t>
            </a:r>
            <a:r>
              <a:rPr lang="en-GB" sz="1200" b="0" i="0" u="none" strike="noStrike" cap="none" baseline="0" dirty="0" smtClean="0">
                <a:solidFill>
                  <a:schemeClr val="dk1"/>
                </a:solidFill>
                <a:latin typeface="Calibri"/>
                <a:ea typeface="Calibri"/>
                <a:cs typeface="Calibri"/>
                <a:sym typeface="Calibri"/>
              </a:rPr>
              <a:t> Level </a:t>
            </a:r>
            <a:r>
              <a:rPr lang="en-GB" sz="1200" b="0" i="0" u="none" strike="noStrike" cap="none" baseline="0" dirty="0" err="1" smtClean="0">
                <a:solidFill>
                  <a:schemeClr val="dk1"/>
                </a:solidFill>
                <a:latin typeface="Calibri"/>
                <a:ea typeface="Calibri"/>
                <a:cs typeface="Calibri"/>
                <a:sym typeface="Calibri"/>
              </a:rPr>
              <a:t>zugeordnet</a:t>
            </a:r>
            <a:r>
              <a:rPr lang="en-GB" sz="1200" b="0" i="0" u="none" strike="noStrike" cap="none" baseline="0" dirty="0" smtClean="0">
                <a:solidFill>
                  <a:schemeClr val="dk1"/>
                </a:solidFill>
                <a:latin typeface="Calibri"/>
                <a:ea typeface="Calibri"/>
                <a:cs typeface="Calibri"/>
                <a:sym typeface="Calibri"/>
              </a:rPr>
              <a:t>. Die </a:t>
            </a:r>
            <a:r>
              <a:rPr lang="en-GB" sz="1200" b="0" i="0" u="none" strike="noStrike" cap="none" baseline="0" dirty="0" err="1" smtClean="0">
                <a:solidFill>
                  <a:schemeClr val="dk1"/>
                </a:solidFill>
                <a:latin typeface="Calibri"/>
                <a:ea typeface="Calibri"/>
                <a:cs typeface="Calibri"/>
                <a:sym typeface="Calibri"/>
              </a:rPr>
              <a:t>Einreihung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erfolgt</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individuell</a:t>
            </a:r>
            <a:r>
              <a:rPr lang="en-GB" sz="1200" b="0" i="0" u="none" strike="noStrike" cap="none" baseline="0" dirty="0" smtClean="0">
                <a:solidFill>
                  <a:schemeClr val="dk1"/>
                </a:solidFill>
                <a:latin typeface="Calibri"/>
                <a:ea typeface="Calibri"/>
                <a:cs typeface="Calibri"/>
                <a:sym typeface="Calibri"/>
              </a:rPr>
              <a:t> für </a:t>
            </a:r>
            <a:r>
              <a:rPr lang="en-GB" sz="1200" b="0" i="0" u="none" strike="noStrike" cap="none" baseline="0" dirty="0" err="1" smtClean="0">
                <a:solidFill>
                  <a:schemeClr val="dk1"/>
                </a:solidFill>
                <a:latin typeface="Calibri"/>
                <a:ea typeface="Calibri"/>
                <a:cs typeface="Calibri"/>
                <a:sym typeface="Calibri"/>
              </a:rPr>
              <a:t>jede</a:t>
            </a:r>
            <a:r>
              <a:rPr lang="en-GB" sz="1200" b="0" i="0" u="none" strike="noStrike" cap="none" baseline="0" dirty="0" smtClean="0">
                <a:solidFill>
                  <a:schemeClr val="dk1"/>
                </a:solidFill>
                <a:latin typeface="Calibri"/>
                <a:ea typeface="Calibri"/>
                <a:cs typeface="Calibri"/>
                <a:sym typeface="Calibri"/>
              </a:rPr>
              <a:t>/n </a:t>
            </a:r>
            <a:r>
              <a:rPr lang="en-GB" sz="1200" b="0" i="0" u="none" strike="noStrike" cap="none" baseline="0" dirty="0" err="1" smtClean="0">
                <a:solidFill>
                  <a:schemeClr val="dk1"/>
                </a:solidFill>
                <a:latin typeface="Calibri"/>
                <a:ea typeface="Calibri"/>
                <a:cs typeface="Calibri"/>
                <a:sym typeface="Calibri"/>
              </a:rPr>
              <a:t>Kandidaten</a:t>
            </a:r>
            <a:r>
              <a:rPr lang="en-GB" sz="1200" b="0" i="0" u="none" strike="noStrike" cap="none" baseline="0" dirty="0" smtClean="0">
                <a:solidFill>
                  <a:schemeClr val="dk1"/>
                </a:solidFill>
                <a:latin typeface="Calibri"/>
                <a:ea typeface="Calibri"/>
                <a:cs typeface="Calibri"/>
                <a:sym typeface="Calibri"/>
              </a:rPr>
              <a:t>/</a:t>
            </a:r>
            <a:r>
              <a:rPr lang="en-GB" sz="1200" b="0" i="0" u="none" strike="noStrike" cap="none" baseline="0" dirty="0" err="1" smtClean="0">
                <a:solidFill>
                  <a:schemeClr val="dk1"/>
                </a:solidFill>
                <a:latin typeface="Calibri"/>
                <a:ea typeface="Calibri"/>
                <a:cs typeface="Calibri"/>
                <a:sym typeface="Calibri"/>
              </a:rPr>
              <a:t>Kandidatin</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z.B</a:t>
            </a:r>
            <a:r>
              <a:rPr lang="en-GB" sz="1200" b="0" i="0" u="none" strike="noStrike" cap="none" baseline="0" dirty="0" smtClean="0">
                <a:solidFill>
                  <a:schemeClr val="dk1"/>
                </a:solidFill>
                <a:latin typeface="Calibri"/>
                <a:ea typeface="Calibri"/>
                <a:cs typeface="Calibri"/>
                <a:sym typeface="Calibri"/>
              </a:rPr>
              <a:t>. von </a:t>
            </a:r>
            <a:r>
              <a:rPr lang="en-GB" sz="1200" b="0" i="0" u="none" strike="noStrike" cap="none" baseline="0" dirty="0" err="1" smtClean="0">
                <a:solidFill>
                  <a:schemeClr val="dk1"/>
                </a:solidFill>
                <a:latin typeface="Calibri"/>
                <a:ea typeface="Calibri"/>
                <a:cs typeface="Calibri"/>
                <a:sym typeface="Calibri"/>
              </a:rPr>
              <a:t>niedrig</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bis</a:t>
            </a:r>
            <a:r>
              <a:rPr lang="en-GB" sz="1200" b="0" i="0" u="none" strike="noStrike" cap="none" baseline="0" dirty="0" smtClean="0">
                <a:solidFill>
                  <a:schemeClr val="dk1"/>
                </a:solidFill>
                <a:latin typeface="Calibri"/>
                <a:ea typeface="Calibri"/>
                <a:cs typeface="Calibri"/>
                <a:sym typeface="Calibri"/>
              </a:rPr>
              <a:t> </a:t>
            </a:r>
            <a:r>
              <a:rPr lang="en-GB" sz="1200" b="0" i="0" u="none" strike="noStrike" cap="none" baseline="0" dirty="0" err="1" smtClean="0">
                <a:solidFill>
                  <a:schemeClr val="dk1"/>
                </a:solidFill>
                <a:latin typeface="Calibri"/>
                <a:ea typeface="Calibri"/>
                <a:cs typeface="Calibri"/>
                <a:sym typeface="Calibri"/>
              </a:rPr>
              <a:t>hoch</a:t>
            </a:r>
            <a:r>
              <a:rPr lang="en-GB" sz="1200" b="0" i="0" u="none" strike="noStrike" cap="none" baseline="0" dirty="0" smtClean="0">
                <a:solidFill>
                  <a:schemeClr val="dk1"/>
                </a:solidFill>
                <a:latin typeface="Calibri"/>
                <a:ea typeface="Calibri"/>
                <a:cs typeface="Calibri"/>
                <a:sym typeface="Calibri"/>
              </a:rPr>
              <a:t> auf </a:t>
            </a:r>
            <a:r>
              <a:rPr lang="en-GB" sz="1200" b="0" i="0" u="none" strike="noStrike" cap="none" baseline="0" dirty="0" err="1" smtClean="0">
                <a:solidFill>
                  <a:schemeClr val="dk1"/>
                </a:solidFill>
                <a:latin typeface="Calibri"/>
                <a:ea typeface="Calibri"/>
                <a:cs typeface="Calibri"/>
                <a:sym typeface="Calibri"/>
              </a:rPr>
              <a:t>einer</a:t>
            </a:r>
            <a:r>
              <a:rPr lang="en-GB" sz="1200" b="0" i="0" u="none" strike="noStrike" cap="none" baseline="0" dirty="0" smtClean="0">
                <a:solidFill>
                  <a:schemeClr val="dk1"/>
                </a:solidFill>
                <a:latin typeface="Calibri"/>
                <a:ea typeface="Calibri"/>
                <a:cs typeface="Calibri"/>
                <a:sym typeface="Calibri"/>
              </a:rPr>
              <a:t> 5-Punkte-Skala).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1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6"/>
        <p:cNvGrpSpPr/>
        <p:nvPr/>
      </p:nvGrpSpPr>
      <p:grpSpPr>
        <a:xfrm>
          <a:off x="0" y="0"/>
          <a:ext cx="0" cy="0"/>
          <a:chOff x="0" y="0"/>
          <a:chExt cx="0" cy="0"/>
        </a:xfrm>
      </p:grpSpPr>
      <p:sp>
        <p:nvSpPr>
          <p:cNvPr id="17" name="Shape 17"/>
          <p:cNvSpPr/>
          <p:nvPr/>
        </p:nvSpPr>
        <p:spPr>
          <a:xfrm>
            <a:off x="0" y="-1"/>
            <a:ext cx="12192000" cy="4572001"/>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R="0" lvl="1"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cxnSp>
        <p:nvCxnSpPr>
          <p:cNvPr id="23" name="Shape 23"/>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3872484" y="-562355"/>
            <a:ext cx="4023360" cy="9720071"/>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1" name="Shape 8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drät rubrik och text" type="vertTitleAndTx">
  <p:cSld name="VERTICAL_TITLE_AND_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cxnSp>
        <p:nvCxnSpPr>
          <p:cNvPr id="90" name="Shape 90"/>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68300" algn="l" rtl="0">
              <a:lnSpc>
                <a:spcPct val="90000"/>
              </a:lnSpc>
              <a:spcBef>
                <a:spcPts val="200"/>
              </a:spcBef>
              <a:spcAft>
                <a:spcPts val="0"/>
              </a:spcAft>
              <a:buClr>
                <a:schemeClr val="accent2"/>
              </a:buClr>
              <a:buSzPts val="2200"/>
              <a:buFont typeface="Noto Sans Symbols"/>
              <a:buChar char="•"/>
              <a:defRPr sz="22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27" name="Shape 2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8" name="Shape 2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vsnittsrubrik" type="secHead">
  <p:cSld name="SECTION_HEADER">
    <p:spTree>
      <p:nvGrpSpPr>
        <p:cNvPr id="1" name="Shape 30"/>
        <p:cNvGrpSpPr/>
        <p:nvPr/>
      </p:nvGrpSpPr>
      <p:grpSpPr>
        <a:xfrm>
          <a:off x="0" y="0"/>
          <a:ext cx="0" cy="0"/>
          <a:chOff x="0" y="0"/>
          <a:chExt cx="0" cy="0"/>
        </a:xfrm>
      </p:grpSpPr>
      <p:sp>
        <p:nvSpPr>
          <p:cNvPr id="31" name="Shape 31"/>
          <p:cNvSpPr/>
          <p:nvPr/>
        </p:nvSpPr>
        <p:spPr>
          <a:xfrm>
            <a:off x="0" y="-1"/>
            <a:ext cx="12192000" cy="45720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800"/>
              <a:buFont typeface="Noto Sans Symbols"/>
              <a:buNone/>
              <a:defRPr sz="1800" b="0" i="0" u="none" strike="noStrike" cap="none">
                <a:solidFill>
                  <a:srgbClr val="8C8B8A"/>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600"/>
              <a:buFont typeface="Noto Sans Symbols"/>
              <a:buNone/>
              <a:defRPr sz="1600" b="0" i="0" u="none" strike="noStrike" cap="none">
                <a:solidFill>
                  <a:srgbClr val="8C8B8A"/>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9pPr>
          </a:lstStyle>
          <a:p>
            <a:endParaRPr/>
          </a:p>
        </p:txBody>
      </p:sp>
      <p:sp>
        <p:nvSpPr>
          <p:cNvPr id="34" name="Shape 3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cxnSp>
        <p:nvCxnSpPr>
          <p:cNvPr id="37" name="Shape 37"/>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9" name="Shape 49"/>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om"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4000"/>
              <a:buFont typeface="Questrial"/>
              <a:buNone/>
              <a:defRPr sz="4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Shape 65"/>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lstStyle>
            <a:lvl1pPr marL="457200" marR="0" lvl="0" indent="-381000" algn="l" rtl="0">
              <a:lnSpc>
                <a:spcPct val="90000"/>
              </a:lnSpc>
              <a:spcBef>
                <a:spcPts val="1200"/>
              </a:spcBef>
              <a:spcAft>
                <a:spcPts val="0"/>
              </a:spcAft>
              <a:buClr>
                <a:schemeClr val="accent2"/>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6" name="Shape 66"/>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2"/>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ld med bildtext" type="picTx">
  <p:cSld name="PICTURE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Shape 72"/>
          <p:cNvSpPr>
            <a:spLocks noGrp="1"/>
          </p:cNvSpPr>
          <p:nvPr>
            <p:ph type="pic" idx="2"/>
          </p:nvPr>
        </p:nvSpPr>
        <p:spPr>
          <a:xfrm>
            <a:off x="0" y="-1"/>
            <a:ext cx="12188952" cy="4572000"/>
          </a:xfrm>
          <a:prstGeom prst="rect">
            <a:avLst/>
          </a:prstGeom>
          <a:solidFill>
            <a:srgbClr val="C3D7D7"/>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2"/>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2"/>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2"/>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cxnSp>
        <p:nvCxnSpPr>
          <p:cNvPr id="77" name="Shape 77"/>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‹Nr.›</a:t>
            </a:fld>
            <a:endParaRPr/>
          </a:p>
        </p:txBody>
      </p:sp>
      <p:cxnSp>
        <p:nvCxnSpPr>
          <p:cNvPr id="15" name="Shape 15"/>
          <p:cNvCxnSpPr/>
          <p:nvPr/>
        </p:nvCxnSpPr>
        <p:spPr>
          <a:xfrm rot="10800000">
            <a:off x="762000" y="826324"/>
            <a:ext cx="0" cy="9144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KOMPETENZANALYSE</a:t>
            </a:r>
            <a:endParaRPr sz="5000" b="0" i="0" u="none" strike="noStrike" cap="none" dirty="0">
              <a:solidFill>
                <a:srgbClr val="FF0000"/>
              </a:solidFill>
              <a:latin typeface="Questrial"/>
              <a:ea typeface="Questrial"/>
              <a:cs typeface="Questrial"/>
              <a:sym typeface="Questrial"/>
            </a:endParaRPr>
          </a:p>
        </p:txBody>
      </p:sp>
      <p:pic>
        <p:nvPicPr>
          <p:cNvPr id="96" name="Shape 96"/>
          <p:cNvPicPr preferRelativeResize="0"/>
          <p:nvPr/>
        </p:nvPicPr>
        <p:blipFill rotWithShape="1">
          <a:blip r:embed="rId3">
            <a:alphaModFix/>
          </a:blip>
          <a:srcRect/>
          <a:stretch/>
        </p:blipFill>
        <p:spPr>
          <a:xfrm>
            <a:off x="45334" y="81340"/>
            <a:ext cx="833837" cy="717630"/>
          </a:xfrm>
          <a:prstGeom prst="rect">
            <a:avLst/>
          </a:prstGeom>
          <a:noFill/>
          <a:ln>
            <a:noFill/>
          </a:ln>
        </p:spPr>
      </p:pic>
      <p:sp>
        <p:nvSpPr>
          <p:cNvPr id="97" name="Shape 97"/>
          <p:cNvSpPr txBox="1"/>
          <p:nvPr/>
        </p:nvSpPr>
        <p:spPr>
          <a:xfrm>
            <a:off x="8610600" y="4960137"/>
            <a:ext cx="3200400" cy="1104997"/>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accent2"/>
              </a:buClr>
              <a:buSzPts val="1125"/>
              <a:buFont typeface="Questrial"/>
              <a:buNone/>
            </a:pPr>
            <a:r>
              <a:rPr lang="en-GB" sz="1125" b="0" i="0" u="none" strike="noStrike" cap="none">
                <a:solidFill>
                  <a:srgbClr val="464132"/>
                </a:solidFill>
                <a:latin typeface="Questrial"/>
                <a:ea typeface="Questrial"/>
                <a:cs typeface="Questrial"/>
                <a:sym typeface="Questrial"/>
              </a:rPr>
              <a:t>The “MiGreat (Supporting Migrants into CVET) Project”- n. 2016-1-IT01-KA202-005348 has been funded with support from the European Commission. This document reflects the views only of the author and the Commission cannot be held responsible for any use which might be made of the information contained herein.</a:t>
            </a:r>
            <a:endParaRPr sz="1125" b="0" i="0" u="none" strike="noStrike" cap="none">
              <a:solidFill>
                <a:srgbClr val="464132"/>
              </a:solidFill>
              <a:latin typeface="Questrial"/>
              <a:ea typeface="Questrial"/>
              <a:cs typeface="Questrial"/>
              <a:sym typeface="Questrial"/>
            </a:endParaRPr>
          </a:p>
        </p:txBody>
      </p:sp>
      <p:pic>
        <p:nvPicPr>
          <p:cNvPr id="98" name="Shape 98"/>
          <p:cNvPicPr preferRelativeResize="0"/>
          <p:nvPr/>
        </p:nvPicPr>
        <p:blipFill rotWithShape="1">
          <a:blip r:embed="rId4">
            <a:alphaModFix/>
          </a:blip>
          <a:srcRect/>
          <a:stretch/>
        </p:blipFill>
        <p:spPr>
          <a:xfrm>
            <a:off x="10423106" y="6155156"/>
            <a:ext cx="1476375" cy="41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BEISPIELHAFTES KOMPETENZPROFIL</a:t>
            </a:r>
            <a:endParaRPr sz="5000" b="0" i="0" u="none" strike="noStrike" cap="none" dirty="0">
              <a:solidFill>
                <a:schemeClr val="dk1"/>
              </a:solidFill>
              <a:latin typeface="Questrial"/>
              <a:ea typeface="Questrial"/>
              <a:cs typeface="Questrial"/>
              <a:sym typeface="Questrial"/>
            </a:endParaRPr>
          </a:p>
        </p:txBody>
      </p:sp>
      <p:graphicFrame>
        <p:nvGraphicFramePr>
          <p:cNvPr id="192" name="Shape 192"/>
          <p:cNvGraphicFramePr/>
          <p:nvPr>
            <p:extLst>
              <p:ext uri="{D42A27DB-BD31-4B8C-83A1-F6EECF244321}">
                <p14:modId xmlns:p14="http://schemas.microsoft.com/office/powerpoint/2010/main" val="3242749072"/>
              </p:ext>
            </p:extLst>
          </p:nvPr>
        </p:nvGraphicFramePr>
        <p:xfrm>
          <a:off x="1023938" y="2286000"/>
          <a:ext cx="9720225" cy="2987100"/>
        </p:xfrm>
        <a:graphic>
          <a:graphicData uri="http://schemas.openxmlformats.org/drawingml/2006/table">
            <a:tbl>
              <a:tblPr firstRow="1" bandRow="1">
                <a:noFill/>
                <a:tableStyleId>{068AEF78-5505-42D8-93AE-21B631F6D904}</a:tableStyleId>
              </a:tblPr>
              <a:tblGrid>
                <a:gridCol w="3240075">
                  <a:extLst>
                    <a:ext uri="{9D8B030D-6E8A-4147-A177-3AD203B41FA5}">
                      <a16:colId xmlns:a16="http://schemas.microsoft.com/office/drawing/2014/main" xmlns="" val="20000"/>
                    </a:ext>
                  </a:extLst>
                </a:gridCol>
                <a:gridCol w="3240075">
                  <a:extLst>
                    <a:ext uri="{9D8B030D-6E8A-4147-A177-3AD203B41FA5}">
                      <a16:colId xmlns:a16="http://schemas.microsoft.com/office/drawing/2014/main" xmlns="" val="20001"/>
                    </a:ext>
                  </a:extLst>
                </a:gridCol>
                <a:gridCol w="3240075">
                  <a:extLst>
                    <a:ext uri="{9D8B030D-6E8A-4147-A177-3AD203B41FA5}">
                      <a16:colId xmlns:a16="http://schemas.microsoft.com/office/drawing/2014/main" xmlns="" val="20002"/>
                    </a:ext>
                  </a:extLst>
                </a:gridCol>
              </a:tblGrid>
              <a:tr h="370850">
                <a:tc>
                  <a:txBody>
                    <a:bodyPr/>
                    <a:lstStyle/>
                    <a:p>
                      <a:pPr marL="0" marR="0" lvl="0" indent="0" algn="l" rtl="0">
                        <a:spcBef>
                          <a:spcPts val="0"/>
                        </a:spcBef>
                        <a:spcAft>
                          <a:spcPts val="0"/>
                        </a:spcAft>
                        <a:buNone/>
                      </a:pPr>
                      <a:r>
                        <a:rPr lang="en-GB" sz="2000" dirty="0" err="1" smtClean="0"/>
                        <a:t>Ich</a:t>
                      </a:r>
                      <a:r>
                        <a:rPr lang="en-GB" sz="2000" dirty="0" smtClean="0"/>
                        <a:t> </a:t>
                      </a:r>
                      <a:r>
                        <a:rPr lang="en-GB" sz="2000" dirty="0" err="1" smtClean="0"/>
                        <a:t>kann</a:t>
                      </a:r>
                      <a:r>
                        <a:rPr lang="en-GB" sz="2000" dirty="0" smtClean="0"/>
                        <a:t>/</a:t>
                      </a:r>
                      <a:r>
                        <a:rPr lang="en-GB" sz="2000" dirty="0" err="1" smtClean="0"/>
                        <a:t>ich</a:t>
                      </a:r>
                      <a:r>
                        <a:rPr lang="en-GB" sz="2000" baseline="0" dirty="0" smtClean="0"/>
                        <a:t> </a:t>
                      </a:r>
                      <a:r>
                        <a:rPr lang="en-GB" sz="2000" baseline="0" dirty="0" err="1" smtClean="0"/>
                        <a:t>habe</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Kompetenzebene</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Nachweis</a:t>
                      </a:r>
                      <a:endParaRPr sz="2000" dirty="0"/>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2000" dirty="0" err="1" smtClean="0"/>
                        <a:t>Beschreibung</a:t>
                      </a:r>
                      <a:r>
                        <a:rPr lang="en-GB" sz="2000" dirty="0" smtClean="0"/>
                        <a:t> der </a:t>
                      </a:r>
                      <a:r>
                        <a:rPr lang="en-GB" sz="2000" dirty="0" err="1" smtClean="0"/>
                        <a:t>Aufgaben</a:t>
                      </a:r>
                      <a:r>
                        <a:rPr lang="en-GB" sz="2000" dirty="0" smtClean="0"/>
                        <a:t>,</a:t>
                      </a:r>
                      <a:r>
                        <a:rPr lang="en-GB" sz="2000" baseline="0" dirty="0" smtClean="0"/>
                        <a:t> </a:t>
                      </a:r>
                      <a:r>
                        <a:rPr lang="en-GB" sz="2000" baseline="0" dirty="0" err="1" smtClean="0"/>
                        <a:t>Qualifikationen</a:t>
                      </a:r>
                      <a:r>
                        <a:rPr lang="en-GB" sz="2000" baseline="0" dirty="0" smtClean="0"/>
                        <a:t> und </a:t>
                      </a:r>
                      <a:r>
                        <a:rPr lang="en-GB" sz="2000" baseline="0" dirty="0" err="1" smtClean="0"/>
                        <a:t>Kompetenzen</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Numerische</a:t>
                      </a:r>
                      <a:r>
                        <a:rPr lang="en-GB" sz="2000" dirty="0" smtClean="0"/>
                        <a:t> </a:t>
                      </a:r>
                      <a:r>
                        <a:rPr lang="en-GB" sz="2000" dirty="0" err="1" smtClean="0"/>
                        <a:t>Zuordnung</a:t>
                      </a:r>
                      <a:r>
                        <a:rPr lang="en-GB" sz="2000" baseline="0" dirty="0" smtClean="0"/>
                        <a:t> von </a:t>
                      </a:r>
                      <a:r>
                        <a:rPr lang="en-GB" sz="2000" baseline="0" dirty="0" smtClean="0"/>
                        <a:t>  1-5 </a:t>
                      </a:r>
                      <a:r>
                        <a:rPr lang="en-GB" sz="2000" baseline="0" dirty="0" err="1" smtClean="0"/>
                        <a:t>oder</a:t>
                      </a:r>
                      <a:r>
                        <a:rPr lang="en-GB" sz="2000" baseline="0" dirty="0" smtClean="0"/>
                        <a:t> “</a:t>
                      </a:r>
                      <a:r>
                        <a:rPr lang="en-GB" sz="2000" baseline="0" dirty="0" err="1" smtClean="0"/>
                        <a:t>niedrig-hoch</a:t>
                      </a:r>
                      <a:r>
                        <a:rPr lang="en-GB" sz="2000" baseline="0" dirty="0" smtClean="0"/>
                        <a:t>”</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Zeugnis</a:t>
                      </a:r>
                      <a:r>
                        <a:rPr lang="en-GB" sz="2000" dirty="0" smtClean="0"/>
                        <a:t>, </a:t>
                      </a:r>
                      <a:r>
                        <a:rPr lang="en-GB" sz="2000" dirty="0" err="1" smtClean="0"/>
                        <a:t>Einführung</a:t>
                      </a:r>
                      <a:r>
                        <a:rPr lang="en-GB" sz="2000" baseline="0" dirty="0" smtClean="0"/>
                        <a:t> </a:t>
                      </a:r>
                      <a:r>
                        <a:rPr lang="en-GB" sz="2000" baseline="0" dirty="0" err="1" smtClean="0"/>
                        <a:t>einer</a:t>
                      </a:r>
                      <a:r>
                        <a:rPr lang="en-GB" sz="2000" baseline="0" dirty="0" smtClean="0"/>
                        <a:t> </a:t>
                      </a:r>
                      <a:r>
                        <a:rPr lang="en-GB" sz="2000" baseline="0" dirty="0" err="1" smtClean="0"/>
                        <a:t>gewissen</a:t>
                      </a:r>
                      <a:r>
                        <a:rPr lang="en-GB" sz="2000" baseline="0" dirty="0" smtClean="0"/>
                        <a:t> </a:t>
                      </a:r>
                      <a:r>
                        <a:rPr lang="en-GB" sz="2000" baseline="0" dirty="0" err="1" smtClean="0"/>
                        <a:t>Maßnahme</a:t>
                      </a:r>
                      <a:r>
                        <a:rPr lang="en-GB" sz="2000" baseline="0" dirty="0" smtClean="0"/>
                        <a:t>, </a:t>
                      </a:r>
                      <a:r>
                        <a:rPr lang="en-GB" sz="2000" baseline="0" dirty="0" err="1" smtClean="0"/>
                        <a:t>Projekt</a:t>
                      </a:r>
                      <a:endParaRPr sz="2000" dirty="0"/>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xmlns="" val="10005"/>
                  </a:ext>
                </a:extLst>
              </a:tr>
            </a:tbl>
          </a:graphicData>
        </a:graphic>
      </p:graphicFrame>
      <p:pic>
        <p:nvPicPr>
          <p:cNvPr id="193" name="Shape 193"/>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94" name="Shape 194"/>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dirty="0" smtClean="0"/>
              <a:t>ERGEBNISSE EINER KOMPETENZBEURTEILUNG</a:t>
            </a:r>
            <a:endParaRPr sz="5000" b="0" i="0" u="none" strike="noStrike" cap="none" dirty="0">
              <a:solidFill>
                <a:srgbClr val="464132"/>
              </a:solidFill>
              <a:latin typeface="Questrial"/>
              <a:ea typeface="Questrial"/>
              <a:cs typeface="Questrial"/>
              <a:sym typeface="Questrial"/>
            </a:endParaRPr>
          </a:p>
        </p:txBody>
      </p:sp>
      <p:sp>
        <p:nvSpPr>
          <p:cNvPr id="201" name="Shape 201"/>
          <p:cNvSpPr txBox="1">
            <a:spLocks noGrp="1"/>
          </p:cNvSpPr>
          <p:nvPr>
            <p:ph type="body" idx="1"/>
          </p:nvPr>
        </p:nvSpPr>
        <p:spPr>
          <a:xfrm>
            <a:off x="1024128" y="2101620"/>
            <a:ext cx="9720071" cy="420774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accent2"/>
              </a:buClr>
              <a:buSzPts val="2200"/>
              <a:buFont typeface="Questrial"/>
              <a:buNone/>
            </a:pPr>
            <a:endParaRPr sz="2200" b="0" i="0" u="none" strike="noStrike" cap="none">
              <a:solidFill>
                <a:schemeClr val="dk1"/>
              </a:solidFill>
              <a:latin typeface="Questrial"/>
              <a:ea typeface="Questrial"/>
              <a:cs typeface="Questrial"/>
              <a:sym typeface="Questrial"/>
            </a:endParaRPr>
          </a:p>
          <a:p>
            <a:pPr marL="91440" marR="0" lvl="0" indent="0" algn="l" rtl="0">
              <a:lnSpc>
                <a:spcPct val="90000"/>
              </a:lnSpc>
              <a:spcBef>
                <a:spcPts val="1400"/>
              </a:spcBef>
              <a:spcAft>
                <a:spcPts val="0"/>
              </a:spcAft>
              <a:buClr>
                <a:schemeClr val="accent2"/>
              </a:buClr>
              <a:buSzPts val="2200"/>
              <a:buFont typeface="Questrial"/>
              <a:buNone/>
            </a:pPr>
            <a:endParaRPr sz="2200" b="0" i="0" u="none" strike="noStrike" cap="none">
              <a:solidFill>
                <a:schemeClr val="dk1"/>
              </a:solidFill>
              <a:latin typeface="Questrial"/>
              <a:ea typeface="Questrial"/>
              <a:cs typeface="Questrial"/>
              <a:sym typeface="Questrial"/>
            </a:endParaRPr>
          </a:p>
          <a:p>
            <a:pPr marL="91440" marR="0" lvl="0" indent="0" algn="l" rtl="0">
              <a:lnSpc>
                <a:spcPct val="90000"/>
              </a:lnSpc>
              <a:spcBef>
                <a:spcPts val="1400"/>
              </a:spcBef>
              <a:spcAft>
                <a:spcPts val="0"/>
              </a:spcAft>
              <a:buClr>
                <a:schemeClr val="accent2"/>
              </a:buClr>
              <a:buSzPts val="2200"/>
              <a:buFont typeface="Questrial"/>
              <a:buNone/>
            </a:pPr>
            <a:endParaRPr sz="2200" b="0" i="0" u="none" strike="noStrike" cap="none">
              <a:solidFill>
                <a:schemeClr val="dk1"/>
              </a:solidFill>
              <a:latin typeface="Questrial"/>
              <a:ea typeface="Questrial"/>
              <a:cs typeface="Questrial"/>
              <a:sym typeface="Questrial"/>
            </a:endParaRPr>
          </a:p>
          <a:p>
            <a:pPr marL="91440" marR="0" lvl="0" indent="0" algn="l" rtl="0">
              <a:lnSpc>
                <a:spcPct val="90000"/>
              </a:lnSpc>
              <a:spcBef>
                <a:spcPts val="1400"/>
              </a:spcBef>
              <a:spcAft>
                <a:spcPts val="0"/>
              </a:spcAft>
              <a:buClr>
                <a:schemeClr val="accent2"/>
              </a:buClr>
              <a:buSzPts val="2200"/>
              <a:buFont typeface="Questrial"/>
              <a:buNone/>
            </a:pPr>
            <a:endParaRPr sz="2200" b="0" i="0" u="none" strike="noStrike" cap="none">
              <a:solidFill>
                <a:schemeClr val="dk1"/>
              </a:solidFill>
              <a:latin typeface="Questrial"/>
              <a:ea typeface="Questrial"/>
              <a:cs typeface="Questrial"/>
              <a:sym typeface="Questrial"/>
            </a:endParaRPr>
          </a:p>
          <a:p>
            <a:pPr marL="91440" marR="0" lvl="0" indent="0" algn="l" rtl="0">
              <a:lnSpc>
                <a:spcPct val="90000"/>
              </a:lnSpc>
              <a:spcBef>
                <a:spcPts val="1400"/>
              </a:spcBef>
              <a:spcAft>
                <a:spcPts val="0"/>
              </a:spcAft>
              <a:buClr>
                <a:schemeClr val="accent2"/>
              </a:buClr>
              <a:buSzPts val="2200"/>
              <a:buFont typeface="Questrial"/>
              <a:buNone/>
            </a:pPr>
            <a:endParaRPr sz="2200" b="0" i="0" u="none" strike="noStrike" cap="none">
              <a:solidFill>
                <a:schemeClr val="dk1"/>
              </a:solidFill>
              <a:latin typeface="Questrial"/>
              <a:ea typeface="Questrial"/>
              <a:cs typeface="Questrial"/>
              <a:sym typeface="Questrial"/>
            </a:endParaRPr>
          </a:p>
        </p:txBody>
      </p:sp>
      <p:pic>
        <p:nvPicPr>
          <p:cNvPr id="202" name="Shape 202"/>
          <p:cNvPicPr preferRelativeResize="0"/>
          <p:nvPr/>
        </p:nvPicPr>
        <p:blipFill rotWithShape="1">
          <a:blip r:embed="rId3">
            <a:alphaModFix/>
          </a:blip>
          <a:srcRect/>
          <a:stretch/>
        </p:blipFill>
        <p:spPr>
          <a:xfrm>
            <a:off x="5412157" y="3208421"/>
            <a:ext cx="6016649" cy="2945651"/>
          </a:xfrm>
          <a:prstGeom prst="rect">
            <a:avLst/>
          </a:prstGeom>
          <a:noFill/>
          <a:ln>
            <a:noFill/>
          </a:ln>
        </p:spPr>
      </p:pic>
      <p:graphicFrame>
        <p:nvGraphicFramePr>
          <p:cNvPr id="203" name="Shape 203"/>
          <p:cNvGraphicFramePr/>
          <p:nvPr>
            <p:extLst>
              <p:ext uri="{D42A27DB-BD31-4B8C-83A1-F6EECF244321}">
                <p14:modId xmlns:p14="http://schemas.microsoft.com/office/powerpoint/2010/main" val="4099854442"/>
              </p:ext>
            </p:extLst>
          </p:nvPr>
        </p:nvGraphicFramePr>
        <p:xfrm>
          <a:off x="733745" y="2101620"/>
          <a:ext cx="3902425" cy="4266450"/>
        </p:xfrm>
        <a:graphic>
          <a:graphicData uri="http://schemas.openxmlformats.org/drawingml/2006/table">
            <a:tbl>
              <a:tblPr firstRow="1" bandRow="1">
                <a:noFill/>
                <a:tableStyleId>{068AEF78-5505-42D8-93AE-21B631F6D904}</a:tableStyleId>
              </a:tblPr>
              <a:tblGrid>
                <a:gridCol w="3902425">
                  <a:extLst>
                    <a:ext uri="{9D8B030D-6E8A-4147-A177-3AD203B41FA5}">
                      <a16:colId xmlns:a16="http://schemas.microsoft.com/office/drawing/2014/main" xmlns="" val="20000"/>
                    </a:ext>
                  </a:extLst>
                </a:gridCol>
              </a:tblGrid>
              <a:tr h="480050">
                <a:tc>
                  <a:txBody>
                    <a:bodyPr/>
                    <a:lstStyle/>
                    <a:p>
                      <a:pPr marL="0" marR="0" lvl="0" indent="0" algn="l" rtl="0">
                        <a:lnSpc>
                          <a:spcPct val="100000"/>
                        </a:lnSpc>
                        <a:spcBef>
                          <a:spcPts val="0"/>
                        </a:spcBef>
                        <a:spcAft>
                          <a:spcPts val="0"/>
                        </a:spcAft>
                        <a:buClr>
                          <a:schemeClr val="dk1"/>
                        </a:buClr>
                        <a:buSzPts val="2200"/>
                        <a:buFont typeface="Questrial"/>
                        <a:buNone/>
                      </a:pPr>
                      <a:r>
                        <a:rPr lang="en-GB" sz="2200" dirty="0" err="1" smtClean="0"/>
                        <a:t>Mit</a:t>
                      </a:r>
                      <a:r>
                        <a:rPr lang="en-GB" sz="2200" baseline="0" dirty="0" smtClean="0"/>
                        <a:t> </a:t>
                      </a:r>
                      <a:r>
                        <a:rPr lang="en-GB" sz="2200" baseline="0" dirty="0" err="1" smtClean="0"/>
                        <a:t>dem</a:t>
                      </a:r>
                      <a:r>
                        <a:rPr lang="en-GB" sz="2200" baseline="0" dirty="0" smtClean="0"/>
                        <a:t> </a:t>
                      </a:r>
                      <a:r>
                        <a:rPr lang="en-GB" sz="2200" baseline="0" dirty="0" err="1" smtClean="0"/>
                        <a:t>Profil</a:t>
                      </a:r>
                      <a:r>
                        <a:rPr lang="en-GB" sz="2200" baseline="0" dirty="0" smtClean="0"/>
                        <a:t> hat man:</a:t>
                      </a:r>
                      <a:endParaRPr dirty="0"/>
                    </a:p>
                  </a:txBody>
                  <a:tcPr marL="91450" marR="91450" marT="45725" marB="45725"/>
                </a:tc>
                <a:extLst>
                  <a:ext uri="{0D108BD9-81ED-4DB2-BD59-A6C34878D82A}">
                    <a16:rowId xmlns:a16="http://schemas.microsoft.com/office/drawing/2014/main" xmlns="" val="10000"/>
                  </a:ext>
                </a:extLst>
              </a:tr>
              <a:tr h="3786400">
                <a:tc>
                  <a:txBody>
                    <a:bodyPr/>
                    <a:lstStyle/>
                    <a:p>
                      <a:pPr marL="457200" marR="0" lvl="0" indent="-457200" algn="l" rtl="0">
                        <a:spcBef>
                          <a:spcPts val="0"/>
                        </a:spcBef>
                        <a:spcAft>
                          <a:spcPts val="0"/>
                        </a:spcAft>
                        <a:buClr>
                          <a:schemeClr val="dk1"/>
                        </a:buClr>
                        <a:buSzPts val="2200"/>
                        <a:buFont typeface="Questrial"/>
                        <a:buAutoNum type="arabicPeriod"/>
                      </a:pPr>
                      <a:r>
                        <a:rPr lang="en-GB" sz="2200" dirty="0" err="1" smtClean="0"/>
                        <a:t>Eine</a:t>
                      </a:r>
                      <a:r>
                        <a:rPr lang="en-GB" sz="2200" dirty="0" smtClean="0"/>
                        <a:t> </a:t>
                      </a:r>
                      <a:r>
                        <a:rPr lang="de-AT" sz="2200" dirty="0" smtClean="0"/>
                        <a:t>Referenz</a:t>
                      </a:r>
                      <a:r>
                        <a:rPr lang="de-AT" sz="2200" baseline="0" dirty="0" smtClean="0"/>
                        <a:t> für </a:t>
                      </a:r>
                      <a:r>
                        <a:rPr lang="de-AT" sz="2200" baseline="0" dirty="0" err="1" smtClean="0"/>
                        <a:t>Qualifkationen</a:t>
                      </a:r>
                      <a:r>
                        <a:rPr lang="de-AT" sz="2200" baseline="0" dirty="0" smtClean="0"/>
                        <a:t> </a:t>
                      </a:r>
                      <a:r>
                        <a:rPr lang="de-AT" sz="2200" baseline="0" dirty="0" smtClean="0"/>
                        <a:t>und Fähigkeiten</a:t>
                      </a:r>
                    </a:p>
                    <a:p>
                      <a:pPr marL="457200" marR="0" lvl="0" indent="-457200" algn="l" rtl="0">
                        <a:spcBef>
                          <a:spcPts val="0"/>
                        </a:spcBef>
                        <a:spcAft>
                          <a:spcPts val="0"/>
                        </a:spcAft>
                        <a:buClr>
                          <a:schemeClr val="dk1"/>
                        </a:buClr>
                        <a:buSzPts val="2200"/>
                        <a:buFont typeface="Questrial"/>
                        <a:buAutoNum type="arabicPeriod"/>
                      </a:pPr>
                      <a:r>
                        <a:rPr lang="de-AT" sz="2200" baseline="0" dirty="0" smtClean="0"/>
                        <a:t>Ein zusätzliches Dokument für Bewerbungen oder für den Vergleich mit einem bestehenden Jobprofil</a:t>
                      </a:r>
                      <a:endParaRPr dirty="0"/>
                    </a:p>
                    <a:p>
                      <a:pPr marL="457200" marR="0" lvl="0" indent="-457200" algn="l" rtl="0">
                        <a:lnSpc>
                          <a:spcPct val="100000"/>
                        </a:lnSpc>
                        <a:spcBef>
                          <a:spcPts val="0"/>
                        </a:spcBef>
                        <a:spcAft>
                          <a:spcPts val="0"/>
                        </a:spcAft>
                        <a:buClr>
                          <a:schemeClr val="dk1"/>
                        </a:buClr>
                        <a:buSzPts val="2200"/>
                        <a:buFont typeface="Questrial"/>
                        <a:buAutoNum type="arabicPeriod"/>
                      </a:pPr>
                      <a:r>
                        <a:rPr lang="en-GB" sz="2200" dirty="0" err="1" smtClean="0"/>
                        <a:t>Eine</a:t>
                      </a:r>
                      <a:r>
                        <a:rPr lang="en-GB" sz="2200" baseline="0" dirty="0" smtClean="0"/>
                        <a:t> </a:t>
                      </a:r>
                      <a:r>
                        <a:rPr lang="en-GB" sz="2200" baseline="0" dirty="0" err="1" smtClean="0"/>
                        <a:t>Grundlage</a:t>
                      </a:r>
                      <a:r>
                        <a:rPr lang="en-GB" sz="2200" baseline="0" dirty="0" smtClean="0"/>
                        <a:t> um </a:t>
                      </a:r>
                      <a:r>
                        <a:rPr lang="en-GB" sz="2200" baseline="0" dirty="0" err="1" smtClean="0"/>
                        <a:t>sich</a:t>
                      </a:r>
                      <a:r>
                        <a:rPr lang="en-GB" sz="2200" baseline="0" dirty="0" smtClean="0"/>
                        <a:t> </a:t>
                      </a:r>
                      <a:r>
                        <a:rPr lang="en-GB" sz="2200" baseline="0" dirty="0" err="1" smtClean="0"/>
                        <a:t>realistische</a:t>
                      </a:r>
                      <a:r>
                        <a:rPr lang="en-GB" sz="2200" baseline="0" dirty="0" smtClean="0"/>
                        <a:t> </a:t>
                      </a:r>
                      <a:r>
                        <a:rPr lang="en-GB" sz="2200" baseline="0" dirty="0" err="1" smtClean="0"/>
                        <a:t>Ziele</a:t>
                      </a:r>
                      <a:r>
                        <a:rPr lang="en-GB" sz="2200" baseline="0" dirty="0" smtClean="0"/>
                        <a:t> für die </a:t>
                      </a:r>
                      <a:r>
                        <a:rPr lang="en-GB" sz="2200" baseline="0" dirty="0" err="1" smtClean="0"/>
                        <a:t>berufliche</a:t>
                      </a:r>
                      <a:r>
                        <a:rPr lang="en-GB" sz="2200" baseline="0" dirty="0" smtClean="0"/>
                        <a:t> </a:t>
                      </a:r>
                      <a:r>
                        <a:rPr lang="en-GB" sz="2200" baseline="0" dirty="0" err="1" smtClean="0"/>
                        <a:t>Zukunft</a:t>
                      </a:r>
                      <a:r>
                        <a:rPr lang="en-GB" sz="2200" baseline="0" dirty="0" smtClean="0"/>
                        <a:t> </a:t>
                      </a:r>
                      <a:r>
                        <a:rPr lang="en-GB" sz="2200" baseline="0" dirty="0" err="1" smtClean="0"/>
                        <a:t>zu</a:t>
                      </a:r>
                      <a:r>
                        <a:rPr lang="en-GB" sz="2200" baseline="0" dirty="0" smtClean="0"/>
                        <a:t> </a:t>
                      </a:r>
                      <a:r>
                        <a:rPr lang="en-GB" sz="2200" baseline="0" dirty="0" err="1" smtClean="0"/>
                        <a:t>setzen</a:t>
                      </a:r>
                      <a:endParaRPr sz="2200" dirty="0"/>
                    </a:p>
                  </a:txBody>
                  <a:tcPr marL="91450" marR="91450" marT="45725" marB="45725"/>
                </a:tc>
                <a:extLst>
                  <a:ext uri="{0D108BD9-81ED-4DB2-BD59-A6C34878D82A}">
                    <a16:rowId xmlns:a16="http://schemas.microsoft.com/office/drawing/2014/main" xmlns="" val="10001"/>
                  </a:ext>
                </a:extLst>
              </a:tr>
            </a:tbl>
          </a:graphicData>
        </a:graphic>
      </p:graphicFrame>
      <p:sp>
        <p:nvSpPr>
          <p:cNvPr id="204" name="Shape 204"/>
          <p:cNvSpPr txBox="1"/>
          <p:nvPr/>
        </p:nvSpPr>
        <p:spPr>
          <a:xfrm>
            <a:off x="5414204" y="6170860"/>
            <a:ext cx="541822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Questrial"/>
                <a:ea typeface="Questrial"/>
                <a:cs typeface="Questrial"/>
                <a:sym typeface="Questrial"/>
              </a:rPr>
              <a:t>https://pixabay.com/de/gesch%C3%A4ftsleute-b%C3%BCro-silhouetten-463336/</a:t>
            </a:r>
            <a:endParaRPr/>
          </a:p>
        </p:txBody>
      </p:sp>
      <p:pic>
        <p:nvPicPr>
          <p:cNvPr id="205" name="Shape 205"/>
          <p:cNvPicPr preferRelativeResize="0"/>
          <p:nvPr/>
        </p:nvPicPr>
        <p:blipFill rotWithShape="1">
          <a:blip r:embed="rId4">
            <a:alphaModFix/>
          </a:blip>
          <a:srcRect/>
          <a:stretch/>
        </p:blipFill>
        <p:spPr>
          <a:xfrm>
            <a:off x="10423106" y="6155156"/>
            <a:ext cx="1476375" cy="419100"/>
          </a:xfrm>
          <a:prstGeom prst="rect">
            <a:avLst/>
          </a:prstGeom>
          <a:noFill/>
          <a:ln>
            <a:noFill/>
          </a:ln>
        </p:spPr>
      </p:pic>
      <p:pic>
        <p:nvPicPr>
          <p:cNvPr id="206" name="Shape 206"/>
          <p:cNvPicPr preferRelativeResize="0"/>
          <p:nvPr/>
        </p:nvPicPr>
        <p:blipFill rotWithShape="1">
          <a:blip r:embed="rId5">
            <a:alphaModFix/>
          </a:blip>
          <a:srcRect/>
          <a:stretch/>
        </p:blipFill>
        <p:spPr>
          <a:xfrm>
            <a:off x="45334" y="81340"/>
            <a:ext cx="833837" cy="7176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5000"/>
              <a:buFont typeface="Questrial"/>
              <a:buNone/>
            </a:pPr>
            <a:r>
              <a:rPr lang="en-GB" sz="5000" b="0" i="0" u="none" strike="noStrike" cap="none" smtClean="0">
                <a:solidFill>
                  <a:srgbClr val="464132"/>
                </a:solidFill>
                <a:latin typeface="Questrial"/>
                <a:ea typeface="Questrial"/>
                <a:cs typeface="Questrial"/>
                <a:sym typeface="Questrial"/>
              </a:rPr>
              <a:t>VIELEN DANK FÜR IHRE MITARBEIT!</a:t>
            </a:r>
            <a:endParaRPr sz="5000" b="0" i="0" u="none" strike="noStrike" cap="none" dirty="0">
              <a:solidFill>
                <a:srgbClr val="464132"/>
              </a:solidFill>
              <a:latin typeface="Questrial"/>
              <a:ea typeface="Questrial"/>
              <a:cs typeface="Questrial"/>
              <a:sym typeface="Questrial"/>
            </a:endParaRPr>
          </a:p>
        </p:txBody>
      </p:sp>
      <p:pic>
        <p:nvPicPr>
          <p:cNvPr id="212" name="Shape 212"/>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213" name="Shape 213"/>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REFERENZEN</a:t>
            </a:r>
            <a:endParaRPr sz="5000" b="0" i="0" u="none" strike="noStrike" cap="none" dirty="0">
              <a:solidFill>
                <a:srgbClr val="464132"/>
              </a:solidFill>
              <a:latin typeface="Questrial"/>
              <a:ea typeface="Questrial"/>
              <a:cs typeface="Questrial"/>
              <a:sym typeface="Questrial"/>
            </a:endParaRPr>
          </a:p>
        </p:txBody>
      </p:sp>
      <p:sp>
        <p:nvSpPr>
          <p:cNvPr id="219" name="Shape 219"/>
          <p:cNvSpPr txBox="1">
            <a:spLocks noGrp="1"/>
          </p:cNvSpPr>
          <p:nvPr>
            <p:ph type="body" idx="1"/>
          </p:nvPr>
        </p:nvSpPr>
        <p:spPr>
          <a:xfrm>
            <a:off x="1024128" y="1876926"/>
            <a:ext cx="9720071" cy="4432434"/>
          </a:xfrm>
          <a:prstGeom prst="rect">
            <a:avLst/>
          </a:prstGeom>
          <a:noFill/>
          <a:ln>
            <a:noFill/>
          </a:ln>
        </p:spPr>
        <p:txBody>
          <a:bodyPr spcFirstLastPara="1" wrap="square" lIns="45700" tIns="45700" rIns="45700" bIns="45700" anchor="t" anchorCtr="0">
            <a:noAutofit/>
          </a:bodyPr>
          <a:lstStyle/>
          <a:p>
            <a:pPr marL="91440" marR="0" lvl="0" indent="-97790" algn="l" rtl="0">
              <a:lnSpc>
                <a:spcPct val="70000"/>
              </a:lnSpc>
              <a:spcBef>
                <a:spcPts val="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European commission: EU instrument for the preparation of competence profiles for third country nationals. Available at: https://ec.europa.eu/migrantskills/#/</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Steiner, Karin/Egger-</a:t>
            </a:r>
            <a:r>
              <a:rPr lang="en-GB" sz="1540" b="0" i="0" u="none" strike="noStrike" cap="none" dirty="0" err="1">
                <a:solidFill>
                  <a:schemeClr val="dk1"/>
                </a:solidFill>
                <a:latin typeface="Questrial"/>
                <a:ea typeface="Questrial"/>
                <a:cs typeface="Questrial"/>
                <a:sym typeface="Questrial"/>
              </a:rPr>
              <a:t>Subotitsch</a:t>
            </a:r>
            <a:r>
              <a:rPr lang="en-GB" sz="1540" b="0" i="0" u="none" strike="noStrike" cap="none" dirty="0">
                <a:solidFill>
                  <a:schemeClr val="dk1"/>
                </a:solidFill>
                <a:latin typeface="Questrial"/>
                <a:ea typeface="Questrial"/>
                <a:cs typeface="Questrial"/>
                <a:sym typeface="Questrial"/>
              </a:rPr>
              <a:t>, Andrea/</a:t>
            </a:r>
            <a:r>
              <a:rPr lang="en-GB" sz="1540" b="0" i="0" u="none" strike="noStrike" cap="none" dirty="0" err="1">
                <a:solidFill>
                  <a:schemeClr val="dk1"/>
                </a:solidFill>
                <a:latin typeface="Questrial"/>
                <a:ea typeface="Questrial"/>
                <a:cs typeface="Questrial"/>
                <a:sym typeface="Questrial"/>
              </a:rPr>
              <a:t>Schneeweiß</a:t>
            </a:r>
            <a:r>
              <a:rPr lang="en-GB" sz="1540" b="0" i="0" u="none" strike="noStrike" cap="none" dirty="0">
                <a:solidFill>
                  <a:schemeClr val="dk1"/>
                </a:solidFill>
                <a:latin typeface="Questrial"/>
                <a:ea typeface="Questrial"/>
                <a:cs typeface="Questrial"/>
                <a:sym typeface="Questrial"/>
              </a:rPr>
              <a:t>, Sandra/</a:t>
            </a:r>
            <a:r>
              <a:rPr lang="en-GB" sz="1540" b="0" i="0" u="none" strike="noStrike" cap="none" dirty="0" err="1">
                <a:solidFill>
                  <a:schemeClr val="dk1"/>
                </a:solidFill>
                <a:latin typeface="Questrial"/>
                <a:ea typeface="Questrial"/>
                <a:cs typeface="Questrial"/>
                <a:sym typeface="Questrial"/>
              </a:rPr>
              <a:t>Mosberger</a:t>
            </a:r>
            <a:r>
              <a:rPr lang="en-GB" sz="1540" b="0" i="0" u="none" strike="noStrike" cap="none" dirty="0">
                <a:solidFill>
                  <a:schemeClr val="dk1"/>
                </a:solidFill>
                <a:latin typeface="Questrial"/>
                <a:ea typeface="Questrial"/>
                <a:cs typeface="Questrial"/>
                <a:sym typeface="Questrial"/>
              </a:rPr>
              <a:t>, Brigitte/Kasper, Ruth (2016): Practical handbook. Methods of competence assessment, portfolio work and learning reflection. 2nd extended edition. Vienna. (DE) Available at: http://www.forschungsnetzwerk.at/downloadpub/AMS_PH_Kompetenzbilanzierung_Portfolio.pdf</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https://kompetenzanalyse.plakos.de/</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http://kompetenzprofil.at/</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All last visited: 19.01.2018</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1" i="0" u="none" strike="noStrike" cap="none" dirty="0" err="1" smtClean="0">
                <a:solidFill>
                  <a:schemeClr val="dk1"/>
                </a:solidFill>
                <a:latin typeface="Questrial"/>
                <a:ea typeface="Questrial"/>
                <a:cs typeface="Questrial"/>
                <a:sym typeface="Questrial"/>
              </a:rPr>
              <a:t>Bilder</a:t>
            </a:r>
            <a:r>
              <a:rPr lang="en-GB" sz="1540" b="1" i="0" u="none" strike="noStrike" cap="none" dirty="0" smtClean="0">
                <a:solidFill>
                  <a:schemeClr val="dk1"/>
                </a:solidFill>
                <a:latin typeface="Questrial"/>
                <a:ea typeface="Questrial"/>
                <a:cs typeface="Questrial"/>
                <a:sym typeface="Questrial"/>
              </a:rPr>
              <a:t>:</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https://pixabay.com/de/checkliste-zwischenablage-fragebogen-1622517/</a:t>
            </a:r>
            <a:endParaRPr sz="1540" b="0" i="0" u="none" strike="noStrike" cap="none" dirty="0">
              <a:solidFill>
                <a:schemeClr val="dk1"/>
              </a:solidFill>
              <a:latin typeface="Questrial"/>
              <a:ea typeface="Questrial"/>
              <a:cs typeface="Questrial"/>
              <a:sym typeface="Questrial"/>
            </a:endParaRPr>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https://pixabay.com/de/gesch%C3%A4ftsleute-b%C3%BCro-silhouetten-463336/</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https://pixabay.com/de/kompetenzen-kompetenz-wissen-erfolg-3267034/</a:t>
            </a:r>
            <a:endParaRPr dirty="0"/>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https://pixabay.com/de/unternehmen-zeichnung-kugelschreiber-3277947/</a:t>
            </a:r>
            <a:endParaRPr sz="1540" b="0" i="0" u="none" strike="noStrike" cap="none" dirty="0">
              <a:solidFill>
                <a:schemeClr val="dk1"/>
              </a:solidFill>
              <a:latin typeface="Questrial"/>
              <a:ea typeface="Questrial"/>
              <a:cs typeface="Questrial"/>
              <a:sym typeface="Questrial"/>
            </a:endParaRPr>
          </a:p>
          <a:p>
            <a:pPr marL="91440" marR="0" lvl="0" indent="-97790" algn="l" rtl="0">
              <a:lnSpc>
                <a:spcPct val="70000"/>
              </a:lnSpc>
              <a:spcBef>
                <a:spcPts val="1400"/>
              </a:spcBef>
              <a:spcAft>
                <a:spcPts val="0"/>
              </a:spcAft>
              <a:buClr>
                <a:schemeClr val="accent2"/>
              </a:buClr>
              <a:buSzPts val="1540"/>
              <a:buFont typeface="Questrial"/>
              <a:buChar char=" "/>
            </a:pPr>
            <a:r>
              <a:rPr lang="en-GB" sz="1540" b="0" i="0" u="none" strike="noStrike" cap="none" dirty="0">
                <a:solidFill>
                  <a:schemeClr val="dk1"/>
                </a:solidFill>
                <a:latin typeface="Questrial"/>
                <a:ea typeface="Questrial"/>
                <a:cs typeface="Questrial"/>
                <a:sym typeface="Questrial"/>
              </a:rPr>
              <a:t>All last visited: 15.05.2018</a:t>
            </a:r>
            <a:endParaRPr dirty="0"/>
          </a:p>
          <a:p>
            <a:pPr marL="91440" marR="0" lvl="0" indent="0" algn="l" rtl="0">
              <a:lnSpc>
                <a:spcPct val="70000"/>
              </a:lnSpc>
              <a:spcBef>
                <a:spcPts val="1400"/>
              </a:spcBef>
              <a:spcAft>
                <a:spcPts val="0"/>
              </a:spcAft>
              <a:buClr>
                <a:schemeClr val="accent2"/>
              </a:buClr>
              <a:buSzPts val="1540"/>
              <a:buFont typeface="Questrial"/>
              <a:buNone/>
            </a:pPr>
            <a:endParaRPr sz="1540" b="0" i="0" u="none" strike="noStrike" cap="none" dirty="0">
              <a:solidFill>
                <a:schemeClr val="dk1"/>
              </a:solidFill>
              <a:latin typeface="Questrial"/>
              <a:ea typeface="Questrial"/>
              <a:cs typeface="Questrial"/>
              <a:sym typeface="Questrial"/>
            </a:endParaRPr>
          </a:p>
          <a:p>
            <a:pPr marL="91440" marR="0" lvl="0" indent="0" algn="l" rtl="0">
              <a:lnSpc>
                <a:spcPct val="70000"/>
              </a:lnSpc>
              <a:spcBef>
                <a:spcPts val="1400"/>
              </a:spcBef>
              <a:spcAft>
                <a:spcPts val="0"/>
              </a:spcAft>
              <a:buClr>
                <a:schemeClr val="accent2"/>
              </a:buClr>
              <a:buSzPts val="1540"/>
              <a:buFont typeface="Questrial"/>
              <a:buNone/>
            </a:pPr>
            <a:endParaRPr sz="1540" b="0" i="0" u="none" strike="noStrike" cap="none" dirty="0">
              <a:solidFill>
                <a:schemeClr val="dk1"/>
              </a:solidFill>
              <a:latin typeface="Questrial"/>
              <a:ea typeface="Questrial"/>
              <a:cs typeface="Questrial"/>
              <a:sym typeface="Questrial"/>
            </a:endParaRPr>
          </a:p>
        </p:txBody>
      </p:sp>
      <p:pic>
        <p:nvPicPr>
          <p:cNvPr id="220" name="Shape 220"/>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221" name="Shape 221"/>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dirty="0" smtClean="0"/>
              <a:t>WARUM SOLL MAN KOMPETENZEN ANALYSIEREN?</a:t>
            </a:r>
            <a:endParaRPr sz="5000" b="0" i="0" u="none" strike="noStrike" cap="none" dirty="0">
              <a:solidFill>
                <a:srgbClr val="464132"/>
              </a:solidFill>
              <a:latin typeface="Questrial"/>
              <a:ea typeface="Questrial"/>
              <a:cs typeface="Questrial"/>
              <a:sym typeface="Questrial"/>
            </a:endParaRPr>
          </a:p>
        </p:txBody>
      </p:sp>
      <p:sp>
        <p:nvSpPr>
          <p:cNvPr id="105" name="Shape 105"/>
          <p:cNvSpPr txBox="1">
            <a:spLocks noGrp="1"/>
          </p:cNvSpPr>
          <p:nvPr>
            <p:ph type="body" idx="1"/>
          </p:nvPr>
        </p:nvSpPr>
        <p:spPr>
          <a:xfrm>
            <a:off x="1024129" y="2286000"/>
            <a:ext cx="5450413" cy="4023360"/>
          </a:xfrm>
          <a:prstGeom prst="rect">
            <a:avLst/>
          </a:prstGeom>
          <a:noFill/>
          <a:ln>
            <a:noFill/>
          </a:ln>
        </p:spPr>
        <p:txBody>
          <a:bodyPr spcFirstLastPara="1" wrap="square" lIns="45700" tIns="45700" rIns="45700" bIns="45700" anchor="t" anchorCtr="0">
            <a:noAutofit/>
          </a:bodyPr>
          <a:lstStyle/>
          <a:p>
            <a:pPr marL="91440" marR="0" lvl="0" indent="-139700" algn="l" rtl="0">
              <a:lnSpc>
                <a:spcPct val="90000"/>
              </a:lnSpc>
              <a:spcBef>
                <a:spcPts val="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dirty="0" err="1" smtClean="0"/>
              <a:t>Fachwissen</a:t>
            </a:r>
            <a:r>
              <a:rPr lang="en-GB" dirty="0" smtClean="0"/>
              <a:t> und </a:t>
            </a:r>
            <a:r>
              <a:rPr lang="en-GB" dirty="0" err="1" smtClean="0"/>
              <a:t>personelle</a:t>
            </a:r>
            <a:r>
              <a:rPr lang="en-GB" dirty="0" smtClean="0"/>
              <a:t>/</a:t>
            </a:r>
            <a:r>
              <a:rPr lang="en-GB" dirty="0" err="1" smtClean="0"/>
              <a:t>soziale</a:t>
            </a:r>
            <a:r>
              <a:rPr lang="en-GB" dirty="0" smtClean="0"/>
              <a:t> </a:t>
            </a:r>
            <a:r>
              <a:rPr lang="en-GB" dirty="0" err="1" smtClean="0"/>
              <a:t>Kompetenzen</a:t>
            </a:r>
            <a:r>
              <a:rPr lang="en-GB" dirty="0" smtClean="0"/>
              <a:t> </a:t>
            </a:r>
            <a:r>
              <a:rPr lang="en-GB" dirty="0" err="1" smtClean="0"/>
              <a:t>fördern</a:t>
            </a:r>
            <a:r>
              <a:rPr lang="en-GB" dirty="0" smtClean="0"/>
              <a:t> den </a:t>
            </a:r>
            <a:r>
              <a:rPr lang="en-GB" dirty="0" err="1" smtClean="0"/>
              <a:t>persönlichen</a:t>
            </a:r>
            <a:r>
              <a:rPr lang="en-GB" dirty="0" smtClean="0"/>
              <a:t> </a:t>
            </a:r>
            <a:r>
              <a:rPr lang="en-GB" dirty="0" err="1" smtClean="0"/>
              <a:t>Erfolg</a:t>
            </a:r>
            <a:r>
              <a:rPr lang="en-GB" dirty="0" smtClean="0"/>
              <a:t> </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dirty="0" err="1" smtClean="0"/>
              <a:t>Sie</a:t>
            </a:r>
            <a:r>
              <a:rPr lang="en-GB" dirty="0" smtClean="0"/>
              <a:t> </a:t>
            </a:r>
            <a:r>
              <a:rPr lang="en-GB" dirty="0" err="1" smtClean="0"/>
              <a:t>verbessern</a:t>
            </a:r>
            <a:r>
              <a:rPr lang="en-GB" dirty="0" smtClean="0"/>
              <a:t> </a:t>
            </a:r>
            <a:r>
              <a:rPr lang="en-GB" dirty="0" err="1" smtClean="0"/>
              <a:t>sich</a:t>
            </a:r>
            <a:r>
              <a:rPr lang="en-GB" dirty="0" smtClean="0"/>
              <a:t> </a:t>
            </a:r>
            <a:r>
              <a:rPr lang="en-GB" dirty="0" err="1" smtClean="0"/>
              <a:t>durch</a:t>
            </a:r>
            <a:r>
              <a:rPr lang="en-GB" dirty="0" smtClean="0"/>
              <a:t> Praxis- und </a:t>
            </a:r>
            <a:r>
              <a:rPr lang="en-GB" dirty="0" err="1" smtClean="0"/>
              <a:t>Lebenserfahrungen</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dirty="0" smtClean="0"/>
              <a:t>Die </a:t>
            </a:r>
            <a:r>
              <a:rPr lang="en-GB" dirty="0" err="1" smtClean="0"/>
              <a:t>Aneignung</a:t>
            </a:r>
            <a:r>
              <a:rPr lang="en-GB" dirty="0" smtClean="0"/>
              <a:t> von </a:t>
            </a:r>
            <a:r>
              <a:rPr lang="en-GB" dirty="0" err="1" smtClean="0"/>
              <a:t>Wissen</a:t>
            </a:r>
            <a:r>
              <a:rPr lang="en-GB" dirty="0" smtClean="0"/>
              <a:t> und </a:t>
            </a:r>
            <a:r>
              <a:rPr lang="en-GB" dirty="0" err="1" smtClean="0"/>
              <a:t>Kompetenzen</a:t>
            </a:r>
            <a:r>
              <a:rPr lang="en-GB" dirty="0" smtClean="0"/>
              <a:t>  </a:t>
            </a:r>
            <a:r>
              <a:rPr lang="en-GB" dirty="0" err="1" smtClean="0"/>
              <a:t>findet</a:t>
            </a:r>
            <a:r>
              <a:rPr lang="en-GB" dirty="0" smtClean="0"/>
              <a:t> </a:t>
            </a:r>
            <a:r>
              <a:rPr lang="en-GB" dirty="0" err="1" smtClean="0"/>
              <a:t>auch</a:t>
            </a:r>
            <a:r>
              <a:rPr lang="en-GB" dirty="0" smtClean="0"/>
              <a:t> </a:t>
            </a:r>
            <a:r>
              <a:rPr lang="en-GB" dirty="0" err="1" smtClean="0"/>
              <a:t>ausserhalb</a:t>
            </a:r>
            <a:r>
              <a:rPr lang="en-GB" dirty="0" smtClean="0"/>
              <a:t> der Schule </a:t>
            </a:r>
            <a:r>
              <a:rPr lang="en-GB" dirty="0" err="1" smtClean="0"/>
              <a:t>oder</a:t>
            </a:r>
            <a:r>
              <a:rPr lang="en-GB" dirty="0" smtClean="0"/>
              <a:t> des </a:t>
            </a:r>
            <a:r>
              <a:rPr lang="en-GB" dirty="0" err="1" smtClean="0"/>
              <a:t>Arbeitsplatzes</a:t>
            </a:r>
            <a:r>
              <a:rPr lang="en-GB" dirty="0" smtClean="0"/>
              <a:t> </a:t>
            </a:r>
            <a:r>
              <a:rPr lang="en-GB" dirty="0" err="1" smtClean="0"/>
              <a:t>statt</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dirty="0"/>
              <a:t> </a:t>
            </a:r>
            <a:r>
              <a:rPr lang="en-GB" dirty="0" smtClean="0"/>
              <a:t>Dies </a:t>
            </a:r>
            <a:r>
              <a:rPr lang="en-GB" dirty="0" err="1" smtClean="0"/>
              <a:t>wird</a:t>
            </a:r>
            <a:r>
              <a:rPr lang="en-GB" dirty="0" smtClean="0"/>
              <a:t> </a:t>
            </a:r>
            <a:r>
              <a:rPr lang="en-GB" dirty="0" err="1" smtClean="0"/>
              <a:t>durch</a:t>
            </a:r>
            <a:r>
              <a:rPr lang="en-GB" dirty="0" smtClean="0"/>
              <a:t> die </a:t>
            </a:r>
            <a:r>
              <a:rPr lang="en-GB" dirty="0" err="1" smtClean="0"/>
              <a:t>Kompetenzanalyse</a:t>
            </a:r>
            <a:r>
              <a:rPr lang="en-GB" dirty="0" smtClean="0"/>
              <a:t> transparent</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de-AT" sz="2200" b="0" i="0" u="none" strike="noStrike" cap="none" dirty="0" smtClean="0">
                <a:solidFill>
                  <a:schemeClr val="dk1"/>
                </a:solidFill>
                <a:latin typeface="Questrial"/>
                <a:ea typeface="Questrial"/>
                <a:cs typeface="Questrial"/>
                <a:sym typeface="Questrial"/>
              </a:rPr>
              <a:t>Damit steigen auch die Chancen am Arbeitsmarkt</a:t>
            </a:r>
            <a:endParaRPr dirty="0"/>
          </a:p>
          <a:p>
            <a:pPr marL="0" marR="0" lvl="0" indent="0" algn="l" rtl="0">
              <a:lnSpc>
                <a:spcPct val="90000"/>
              </a:lnSpc>
              <a:spcBef>
                <a:spcPts val="1400"/>
              </a:spcBef>
              <a:spcAft>
                <a:spcPts val="0"/>
              </a:spcAft>
              <a:buClr>
                <a:schemeClr val="accent2"/>
              </a:buClr>
              <a:buSzPts val="2200"/>
              <a:buFont typeface="Questrial"/>
              <a:buNone/>
            </a:pPr>
            <a:endParaRPr sz="2200" b="0" i="0" u="none" strike="noStrike" cap="none" dirty="0">
              <a:solidFill>
                <a:schemeClr val="dk1"/>
              </a:solidFill>
              <a:latin typeface="Questrial"/>
              <a:ea typeface="Questrial"/>
              <a:cs typeface="Questrial"/>
              <a:sym typeface="Questrial"/>
            </a:endParaRPr>
          </a:p>
          <a:p>
            <a:pPr marL="91440" marR="0" lvl="0" indent="0" algn="l" rtl="0">
              <a:lnSpc>
                <a:spcPct val="90000"/>
              </a:lnSpc>
              <a:spcBef>
                <a:spcPts val="1400"/>
              </a:spcBef>
              <a:spcAft>
                <a:spcPts val="0"/>
              </a:spcAft>
              <a:buClr>
                <a:schemeClr val="accent2"/>
              </a:buClr>
              <a:buSzPts val="2200"/>
              <a:buFont typeface="Noto Sans Symbols"/>
              <a:buNone/>
            </a:pPr>
            <a:endParaRPr sz="2200" b="0" i="0" u="none" strike="noStrike" cap="none" dirty="0">
              <a:solidFill>
                <a:schemeClr val="dk1"/>
              </a:solidFill>
              <a:latin typeface="Questrial"/>
              <a:ea typeface="Questrial"/>
              <a:cs typeface="Questrial"/>
              <a:sym typeface="Questrial"/>
            </a:endParaRPr>
          </a:p>
        </p:txBody>
      </p:sp>
      <p:pic>
        <p:nvPicPr>
          <p:cNvPr id="106" name="Shape 106"/>
          <p:cNvPicPr preferRelativeResize="0"/>
          <p:nvPr/>
        </p:nvPicPr>
        <p:blipFill rotWithShape="1">
          <a:blip r:embed="rId3">
            <a:alphaModFix/>
          </a:blip>
          <a:srcRect/>
          <a:stretch/>
        </p:blipFill>
        <p:spPr>
          <a:xfrm>
            <a:off x="6720247" y="2684206"/>
            <a:ext cx="4513416" cy="3392129"/>
          </a:xfrm>
          <a:prstGeom prst="rect">
            <a:avLst/>
          </a:prstGeom>
          <a:noFill/>
          <a:ln>
            <a:noFill/>
          </a:ln>
        </p:spPr>
      </p:pic>
      <p:sp>
        <p:nvSpPr>
          <p:cNvPr id="107" name="Shape 107"/>
          <p:cNvSpPr txBox="1"/>
          <p:nvPr/>
        </p:nvSpPr>
        <p:spPr>
          <a:xfrm>
            <a:off x="6622599" y="6076335"/>
            <a:ext cx="495840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Questrial"/>
                <a:ea typeface="Questrial"/>
                <a:cs typeface="Questrial"/>
                <a:sym typeface="Questrial"/>
              </a:rPr>
              <a:t>https://pixabay.com/de/kompetenzen-kompetenz-wissen-erfolg-3267034/</a:t>
            </a:r>
            <a:endParaRPr/>
          </a:p>
        </p:txBody>
      </p:sp>
      <p:pic>
        <p:nvPicPr>
          <p:cNvPr id="108" name="Shape 108"/>
          <p:cNvPicPr preferRelativeResize="0"/>
          <p:nvPr/>
        </p:nvPicPr>
        <p:blipFill rotWithShape="1">
          <a:blip r:embed="rId4">
            <a:alphaModFix/>
          </a:blip>
          <a:srcRect/>
          <a:stretch/>
        </p:blipFill>
        <p:spPr>
          <a:xfrm>
            <a:off x="10423106" y="6155156"/>
            <a:ext cx="1476375" cy="419100"/>
          </a:xfrm>
          <a:prstGeom prst="rect">
            <a:avLst/>
          </a:prstGeom>
          <a:noFill/>
          <a:ln>
            <a:noFill/>
          </a:ln>
        </p:spPr>
      </p:pic>
      <p:pic>
        <p:nvPicPr>
          <p:cNvPr id="109" name="Shape 109"/>
          <p:cNvPicPr preferRelativeResize="0"/>
          <p:nvPr/>
        </p:nvPicPr>
        <p:blipFill rotWithShape="1">
          <a:blip r:embed="rId5">
            <a:alphaModFix/>
          </a:blip>
          <a:srcRect/>
          <a:stretch/>
        </p:blipFill>
        <p:spPr>
          <a:xfrm>
            <a:off x="45334" y="81340"/>
            <a:ext cx="833837" cy="7176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DIE STUFEN DER KOMPETENZ-ANALYSE</a:t>
            </a:r>
            <a:endParaRPr sz="5000" b="0" i="0" u="none" strike="noStrike" cap="none" dirty="0">
              <a:solidFill>
                <a:srgbClr val="464132"/>
              </a:solidFill>
              <a:latin typeface="Questrial"/>
              <a:ea typeface="Questrial"/>
              <a:cs typeface="Questrial"/>
              <a:sym typeface="Questrial"/>
            </a:endParaRPr>
          </a:p>
        </p:txBody>
      </p:sp>
      <p:grpSp>
        <p:nvGrpSpPr>
          <p:cNvPr id="116" name="Shape 116"/>
          <p:cNvGrpSpPr/>
          <p:nvPr/>
        </p:nvGrpSpPr>
        <p:grpSpPr>
          <a:xfrm>
            <a:off x="1024128" y="2201567"/>
            <a:ext cx="9836377" cy="3961642"/>
            <a:chOff x="1136422" y="2085531"/>
            <a:chExt cx="9836377" cy="3961642"/>
          </a:xfrm>
        </p:grpSpPr>
        <p:sp>
          <p:nvSpPr>
            <p:cNvPr id="117" name="Shape 117"/>
            <p:cNvSpPr/>
            <p:nvPr/>
          </p:nvSpPr>
          <p:spPr>
            <a:xfrm>
              <a:off x="1136422" y="5068023"/>
              <a:ext cx="9836377" cy="979150"/>
            </a:xfrm>
            <a:custGeom>
              <a:avLst/>
              <a:gdLst/>
              <a:ahLst/>
              <a:cxnLst/>
              <a:rect l="0" t="0" r="0" b="0"/>
              <a:pathLst>
                <a:path w="9836377" h="979150" extrusionOk="0">
                  <a:moveTo>
                    <a:pt x="0" y="0"/>
                  </a:moveTo>
                  <a:lnTo>
                    <a:pt x="9836377" y="0"/>
                  </a:lnTo>
                  <a:lnTo>
                    <a:pt x="9836377" y="979150"/>
                  </a:lnTo>
                  <a:lnTo>
                    <a:pt x="0" y="979150"/>
                  </a:lnTo>
                  <a:lnTo>
                    <a:pt x="0" y="0"/>
                  </a:lnTo>
                  <a:close/>
                </a:path>
              </a:pathLst>
            </a:custGeom>
            <a:solidFill>
              <a:srgbClr val="A9A57B"/>
            </a:solidFill>
            <a:ln w="15875" cap="flat" cmpd="sng">
              <a:solidFill>
                <a:schemeClr val="lt1"/>
              </a:solidFill>
              <a:prstDash val="solid"/>
              <a:round/>
              <a:headEnd type="none" w="sm" len="sm"/>
              <a:tailEnd type="none" w="sm" len="sm"/>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None/>
              </a:pPr>
              <a:endParaRPr lang="en-GB" sz="2200" dirty="0" smtClean="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r>
                <a:rPr lang="en-GB" sz="2200" dirty="0">
                  <a:solidFill>
                    <a:schemeClr val="lt1"/>
                  </a:solidFill>
                  <a:latin typeface="Questrial"/>
                  <a:ea typeface="Questrial"/>
                  <a:cs typeface="Questrial"/>
                  <a:sym typeface="Questrial"/>
                </a:rPr>
                <a:t>	</a:t>
              </a:r>
              <a:r>
                <a:rPr lang="en-GB" sz="2200" dirty="0" smtClean="0">
                  <a:solidFill>
                    <a:schemeClr val="lt1"/>
                  </a:solidFill>
                  <a:latin typeface="Questrial"/>
                  <a:ea typeface="Questrial"/>
                  <a:cs typeface="Questrial"/>
                  <a:sym typeface="Questrial"/>
                </a:rPr>
                <a:t>												</a:t>
              </a:r>
            </a:p>
            <a:p>
              <a:pPr marL="0" marR="0" lvl="0" indent="0" algn="ctr" rtl="0">
                <a:lnSpc>
                  <a:spcPct val="90000"/>
                </a:lnSpc>
                <a:spcBef>
                  <a:spcPts val="0"/>
                </a:spcBef>
                <a:spcAft>
                  <a:spcPts val="0"/>
                </a:spcAft>
                <a:buNone/>
              </a:pPr>
              <a:r>
                <a:rPr lang="en-GB" sz="2200" dirty="0">
                  <a:solidFill>
                    <a:schemeClr val="lt1"/>
                  </a:solidFill>
                  <a:latin typeface="Questrial"/>
                  <a:ea typeface="Questrial"/>
                  <a:cs typeface="Questrial"/>
                  <a:sym typeface="Questrial"/>
                </a:rPr>
                <a:t>	</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Anordnung</a:t>
              </a:r>
              <a:r>
                <a:rPr lang="en-GB" sz="2200" dirty="0" smtClean="0">
                  <a:solidFill>
                    <a:schemeClr val="lt1"/>
                  </a:solidFill>
                  <a:latin typeface="Questrial"/>
                  <a:ea typeface="Questrial"/>
                  <a:cs typeface="Questrial"/>
                  <a:sym typeface="Questrial"/>
                </a:rPr>
                <a:t> der </a:t>
              </a:r>
              <a:r>
                <a:rPr lang="en-GB" sz="2200" dirty="0" err="1" smtClean="0">
                  <a:solidFill>
                    <a:schemeClr val="lt1"/>
                  </a:solidFill>
                  <a:latin typeface="Questrial"/>
                  <a:ea typeface="Questrial"/>
                  <a:cs typeface="Questrial"/>
                  <a:sym typeface="Questrial"/>
                </a:rPr>
                <a:t>Leistungen</a:t>
              </a:r>
              <a:r>
                <a:rPr lang="en-GB" sz="2200" dirty="0" smtClean="0">
                  <a:solidFill>
                    <a:schemeClr val="lt1"/>
                  </a:solidFill>
                  <a:latin typeface="Questrial"/>
                  <a:ea typeface="Questrial"/>
                  <a:cs typeface="Questrial"/>
                  <a:sym typeface="Questrial"/>
                </a:rPr>
                <a:t>/</a:t>
              </a:r>
              <a:r>
                <a:rPr lang="en-GB" sz="2200" dirty="0" err="1" smtClean="0">
                  <a:solidFill>
                    <a:schemeClr val="lt1"/>
                  </a:solidFill>
                  <a:latin typeface="Questrial"/>
                  <a:ea typeface="Questrial"/>
                  <a:cs typeface="Questrial"/>
                  <a:sym typeface="Questrial"/>
                </a:rPr>
                <a:t>Meilensteine</a:t>
              </a:r>
              <a:r>
                <a:rPr lang="en-GB" sz="2200" dirty="0" smtClean="0">
                  <a:solidFill>
                    <a:schemeClr val="lt1"/>
                  </a:solidFill>
                  <a:latin typeface="Questrial"/>
                  <a:ea typeface="Questrial"/>
                  <a:cs typeface="Questrial"/>
                  <a:sym typeface="Questrial"/>
                </a:rPr>
                <a:t> etc. in </a:t>
              </a:r>
              <a:r>
                <a:rPr lang="en-GB" sz="2200" dirty="0" err="1" smtClean="0">
                  <a:solidFill>
                    <a:schemeClr val="lt1"/>
                  </a:solidFill>
                  <a:latin typeface="Questrial"/>
                  <a:ea typeface="Questrial"/>
                  <a:cs typeface="Questrial"/>
                  <a:sym typeface="Questrial"/>
                </a:rPr>
                <a:t>eine</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chronologische</a:t>
              </a:r>
              <a:r>
                <a:rPr lang="en-GB" sz="2200" dirty="0" smtClean="0">
                  <a:solidFill>
                    <a:schemeClr val="lt1"/>
                  </a:solidFill>
                  <a:latin typeface="Questrial"/>
                  <a:ea typeface="Questrial"/>
                  <a:cs typeface="Questrial"/>
                  <a:sym typeface="Questrial"/>
                </a:rPr>
                <a:t> </a:t>
              </a:r>
            </a:p>
            <a:p>
              <a:pPr marL="0" marR="0" lvl="0" indent="0" algn="ctr" rtl="0">
                <a:lnSpc>
                  <a:spcPct val="90000"/>
                </a:lnSpc>
                <a:spcBef>
                  <a:spcPts val="0"/>
                </a:spcBef>
                <a:spcAft>
                  <a:spcPts val="0"/>
                </a:spcAft>
                <a:buNone/>
              </a:pPr>
              <a:r>
                <a:rPr lang="en-GB" sz="2200" dirty="0">
                  <a:solidFill>
                    <a:schemeClr val="lt1"/>
                  </a:solidFill>
                  <a:latin typeface="Questrial"/>
                  <a:ea typeface="Questrial"/>
                  <a:cs typeface="Questrial"/>
                  <a:sym typeface="Questrial"/>
                </a:rPr>
                <a:t>	</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Reihenfolge</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z.B</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nach</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Jahren</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oder</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nach</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dem</a:t>
              </a:r>
              <a:r>
                <a:rPr lang="en-GB" sz="2200" dirty="0" smtClean="0">
                  <a:solidFill>
                    <a:schemeClr val="lt1"/>
                  </a:solidFill>
                  <a:latin typeface="Questrial"/>
                  <a:ea typeface="Questrial"/>
                  <a:cs typeface="Questrial"/>
                  <a:sym typeface="Questrial"/>
                </a:rPr>
                <a:t> Alter</a:t>
              </a:r>
              <a:endParaRPr sz="2200" dirty="0">
                <a:solidFill>
                  <a:schemeClr val="lt1"/>
                </a:solidFill>
                <a:latin typeface="Questrial"/>
                <a:ea typeface="Questrial"/>
                <a:cs typeface="Questrial"/>
                <a:sym typeface="Questrial"/>
              </a:endParaRPr>
            </a:p>
          </p:txBody>
        </p:sp>
        <p:sp>
          <p:nvSpPr>
            <p:cNvPr id="118" name="Shape 118"/>
            <p:cNvSpPr/>
            <p:nvPr/>
          </p:nvSpPr>
          <p:spPr>
            <a:xfrm>
              <a:off x="1136422" y="3576776"/>
              <a:ext cx="9836377" cy="1505933"/>
            </a:xfrm>
            <a:custGeom>
              <a:avLst/>
              <a:gdLst/>
              <a:ahLst/>
              <a:cxnLst/>
              <a:rect l="0" t="0" r="0" b="0"/>
              <a:pathLst>
                <a:path w="9836377" h="1505932" extrusionOk="0">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a:solidFill>
              <a:srgbClr val="A9A57B"/>
            </a:solidFill>
            <a:ln w="15875" cap="flat" cmpd="sng">
              <a:solidFill>
                <a:schemeClr val="lt1"/>
              </a:solidFill>
              <a:prstDash val="solid"/>
              <a:round/>
              <a:headEnd type="none" w="sm" len="sm"/>
              <a:tailEnd type="none" w="sm" len="sm"/>
            </a:ln>
          </p:spPr>
          <p:txBody>
            <a:bodyPr spcFirstLastPara="1" wrap="square" lIns="177775" tIns="177800" rIns="177800" bIns="705200" anchor="ctr" anchorCtr="0">
              <a:noAutofit/>
            </a:bodyPr>
            <a:lstStyle/>
            <a:p>
              <a:pPr marL="0" marR="0" lvl="0" indent="0" algn="ctr" rtl="0">
                <a:lnSpc>
                  <a:spcPct val="90000"/>
                </a:lnSpc>
                <a:spcBef>
                  <a:spcPts val="0"/>
                </a:spcBef>
                <a:spcAft>
                  <a:spcPts val="0"/>
                </a:spcAft>
                <a:buNone/>
              </a:pPr>
              <a:r>
                <a:rPr lang="en-GB" sz="2200" dirty="0" smtClean="0">
                  <a:solidFill>
                    <a:schemeClr val="lt1"/>
                  </a:solidFill>
                  <a:latin typeface="Questrial"/>
                  <a:ea typeface="Questrial"/>
                  <a:cs typeface="Questrial"/>
                  <a:sym typeface="Questrial"/>
                </a:rPr>
                <a:t>									</a:t>
              </a:r>
            </a:p>
            <a:p>
              <a:pPr marL="0" marR="0" lvl="0" indent="0" algn="ctr" rtl="0">
                <a:lnSpc>
                  <a:spcPct val="90000"/>
                </a:lnSpc>
                <a:spcBef>
                  <a:spcPts val="0"/>
                </a:spcBef>
                <a:spcAft>
                  <a:spcPts val="0"/>
                </a:spcAft>
                <a:buNone/>
              </a:pPr>
              <a:endParaRPr lang="en-GB" sz="2200" dirty="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endParaRPr lang="en-GB" sz="2200" dirty="0" smtClean="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endParaRPr lang="en-GB" sz="2200" dirty="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r>
                <a:rPr lang="en-GB" sz="2200" dirty="0" smtClean="0">
                  <a:solidFill>
                    <a:schemeClr val="lt1"/>
                  </a:solidFill>
                  <a:latin typeface="Questrial"/>
                  <a:ea typeface="Questrial"/>
                  <a:cs typeface="Questrial"/>
                  <a:sym typeface="Questrial"/>
                </a:rPr>
                <a:t>												</a:t>
              </a:r>
            </a:p>
            <a:p>
              <a:pPr marL="0" marR="0" lvl="0" indent="0" algn="ctr" rtl="0">
                <a:lnSpc>
                  <a:spcPct val="90000"/>
                </a:lnSpc>
                <a:spcBef>
                  <a:spcPts val="0"/>
                </a:spcBef>
                <a:spcAft>
                  <a:spcPts val="0"/>
                </a:spcAft>
                <a:buNone/>
              </a:pPr>
              <a:r>
                <a:rPr lang="en-GB" sz="2200" dirty="0">
                  <a:solidFill>
                    <a:schemeClr val="lt1"/>
                  </a:solidFill>
                  <a:latin typeface="Questrial"/>
                  <a:ea typeface="Questrial"/>
                  <a:cs typeface="Questrial"/>
                  <a:sym typeface="Questrial"/>
                </a:rPr>
                <a:t>	</a:t>
              </a: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Eintrag</a:t>
              </a:r>
              <a:r>
                <a:rPr lang="en-GB" sz="2200" dirty="0" smtClean="0">
                  <a:solidFill>
                    <a:schemeClr val="lt1"/>
                  </a:solidFill>
                  <a:latin typeface="Questrial"/>
                  <a:ea typeface="Questrial"/>
                  <a:cs typeface="Questrial"/>
                  <a:sym typeface="Questrial"/>
                </a:rPr>
                <a:t> in den </a:t>
              </a:r>
              <a:r>
                <a:rPr lang="en-GB" sz="2200" dirty="0" err="1" smtClean="0">
                  <a:solidFill>
                    <a:schemeClr val="lt1"/>
                  </a:solidFill>
                  <a:latin typeface="Questrial"/>
                  <a:ea typeface="Questrial"/>
                  <a:cs typeface="Questrial"/>
                  <a:sym typeface="Questrial"/>
                </a:rPr>
                <a:t>Lebenslauf</a:t>
              </a:r>
              <a:r>
                <a:rPr lang="en-GB" sz="2200" dirty="0" smtClean="0">
                  <a:solidFill>
                    <a:schemeClr val="lt1"/>
                  </a:solidFill>
                  <a:latin typeface="Questrial"/>
                  <a:ea typeface="Questrial"/>
                  <a:cs typeface="Questrial"/>
                  <a:sym typeface="Questrial"/>
                </a:rPr>
                <a:t> </a:t>
              </a:r>
              <a:endParaRPr sz="2200" dirty="0">
                <a:solidFill>
                  <a:schemeClr val="lt1"/>
                </a:solidFill>
                <a:latin typeface="Questrial"/>
                <a:ea typeface="Questrial"/>
                <a:cs typeface="Questrial"/>
                <a:sym typeface="Questrial"/>
              </a:endParaRPr>
            </a:p>
          </p:txBody>
        </p:sp>
        <p:sp>
          <p:nvSpPr>
            <p:cNvPr id="119" name="Shape 119"/>
            <p:cNvSpPr/>
            <p:nvPr/>
          </p:nvSpPr>
          <p:spPr>
            <a:xfrm>
              <a:off x="1136422" y="2085531"/>
              <a:ext cx="9836377" cy="1505934"/>
            </a:xfrm>
            <a:custGeom>
              <a:avLst/>
              <a:gdLst/>
              <a:ahLst/>
              <a:cxnLst/>
              <a:rect l="0" t="0" r="0" b="0"/>
              <a:pathLst>
                <a:path w="9836377" h="1505932" extrusionOk="0">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a:solidFill>
              <a:srgbClr val="A9A57B"/>
            </a:solidFill>
            <a:ln w="15875" cap="flat" cmpd="sng">
              <a:solidFill>
                <a:schemeClr val="lt1"/>
              </a:solidFill>
              <a:prstDash val="solid"/>
              <a:round/>
              <a:headEnd type="none" w="sm" len="sm"/>
              <a:tailEnd type="none" w="sm" len="sm"/>
            </a:ln>
          </p:spPr>
          <p:txBody>
            <a:bodyPr spcFirstLastPara="1" wrap="square" lIns="177775" tIns="177800" rIns="177800" bIns="705200" anchor="ctr" anchorCtr="0">
              <a:noAutofit/>
            </a:bodyPr>
            <a:lstStyle/>
            <a:p>
              <a:pPr marL="0" marR="0" lvl="0" indent="0" algn="ctr" rtl="0">
                <a:lnSpc>
                  <a:spcPct val="90000"/>
                </a:lnSpc>
                <a:spcBef>
                  <a:spcPts val="0"/>
                </a:spcBef>
                <a:spcAft>
                  <a:spcPts val="0"/>
                </a:spcAft>
                <a:buNone/>
              </a:pPr>
              <a:r>
                <a:rPr lang="en-GB" sz="2200" dirty="0" smtClean="0">
                  <a:solidFill>
                    <a:schemeClr val="lt1"/>
                  </a:solidFill>
                  <a:latin typeface="Questrial"/>
                  <a:ea typeface="Questrial"/>
                  <a:cs typeface="Questrial"/>
                  <a:sym typeface="Questrial"/>
                </a:rPr>
                <a:t>					</a:t>
              </a:r>
            </a:p>
            <a:p>
              <a:pPr marL="0" marR="0" lvl="0" indent="0" algn="ctr" rtl="0">
                <a:lnSpc>
                  <a:spcPct val="90000"/>
                </a:lnSpc>
                <a:spcBef>
                  <a:spcPts val="0"/>
                </a:spcBef>
                <a:spcAft>
                  <a:spcPts val="0"/>
                </a:spcAft>
                <a:buNone/>
              </a:pPr>
              <a:endParaRPr lang="en-GB" sz="2200" dirty="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endParaRPr lang="en-GB" sz="2200" dirty="0" smtClean="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endParaRPr lang="en-GB" sz="2200" dirty="0">
                <a:solidFill>
                  <a:schemeClr val="lt1"/>
                </a:solidFill>
                <a:latin typeface="Questrial"/>
                <a:ea typeface="Questrial"/>
                <a:cs typeface="Questrial"/>
                <a:sym typeface="Questrial"/>
              </a:endParaRPr>
            </a:p>
            <a:p>
              <a:pPr marL="0" marR="0" lvl="0" indent="0" algn="ctr" rtl="0">
                <a:lnSpc>
                  <a:spcPct val="90000"/>
                </a:lnSpc>
                <a:spcBef>
                  <a:spcPts val="0"/>
                </a:spcBef>
                <a:spcAft>
                  <a:spcPts val="0"/>
                </a:spcAft>
                <a:buNone/>
              </a:pPr>
              <a:r>
                <a:rPr lang="en-GB" sz="2200" dirty="0" smtClean="0">
                  <a:solidFill>
                    <a:schemeClr val="lt1"/>
                  </a:solidFill>
                  <a:latin typeface="Questrial"/>
                  <a:ea typeface="Questrial"/>
                  <a:cs typeface="Questrial"/>
                  <a:sym typeface="Questrial"/>
                </a:rPr>
                <a:t>												</a:t>
              </a:r>
              <a:r>
                <a:rPr lang="en-GB" sz="2200" dirty="0" err="1" smtClean="0">
                  <a:solidFill>
                    <a:schemeClr val="lt1"/>
                  </a:solidFill>
                  <a:latin typeface="Questrial"/>
                  <a:ea typeface="Questrial"/>
                  <a:cs typeface="Questrial"/>
                  <a:sym typeface="Questrial"/>
                </a:rPr>
                <a:t>Lebensereignisse</a:t>
              </a:r>
              <a:endParaRPr sz="2200" dirty="0">
                <a:solidFill>
                  <a:schemeClr val="lt1"/>
                </a:solidFill>
                <a:latin typeface="Questrial"/>
                <a:ea typeface="Questrial"/>
                <a:cs typeface="Questrial"/>
                <a:sym typeface="Questrial"/>
              </a:endParaRPr>
            </a:p>
          </p:txBody>
        </p:sp>
      </p:grpSp>
      <p:pic>
        <p:nvPicPr>
          <p:cNvPr id="120" name="Shape 120"/>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21" name="Shape 121"/>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dirty="0" smtClean="0"/>
              <a:t>BIOGRAFISCHE EREIGNISSE</a:t>
            </a:r>
            <a:endParaRPr sz="5000" b="0" i="0" u="none" strike="noStrike" cap="none" dirty="0">
              <a:solidFill>
                <a:srgbClr val="464132"/>
              </a:solidFill>
              <a:latin typeface="Questrial"/>
              <a:ea typeface="Questrial"/>
              <a:cs typeface="Questrial"/>
              <a:sym typeface="Questrial"/>
            </a:endParaRPr>
          </a:p>
        </p:txBody>
      </p:sp>
      <p:graphicFrame>
        <p:nvGraphicFramePr>
          <p:cNvPr id="128" name="Shape 128"/>
          <p:cNvGraphicFramePr/>
          <p:nvPr>
            <p:extLst>
              <p:ext uri="{D42A27DB-BD31-4B8C-83A1-F6EECF244321}">
                <p14:modId xmlns:p14="http://schemas.microsoft.com/office/powerpoint/2010/main" val="687904250"/>
              </p:ext>
            </p:extLst>
          </p:nvPr>
        </p:nvGraphicFramePr>
        <p:xfrm>
          <a:off x="750972" y="2084832"/>
          <a:ext cx="10142806" cy="4208922"/>
        </p:xfrm>
        <a:graphic>
          <a:graphicData uri="http://schemas.openxmlformats.org/drawingml/2006/table">
            <a:tbl>
              <a:tblPr firstRow="1" bandRow="1">
                <a:noFill/>
                <a:tableStyleId>{71401AE1-FE09-487B-9045-33C46535D53C}</a:tableStyleId>
              </a:tblPr>
              <a:tblGrid>
                <a:gridCol w="1910016">
                  <a:extLst>
                    <a:ext uri="{9D8B030D-6E8A-4147-A177-3AD203B41FA5}">
                      <a16:colId xmlns:a16="http://schemas.microsoft.com/office/drawing/2014/main" xmlns="" val="20000"/>
                    </a:ext>
                  </a:extLst>
                </a:gridCol>
                <a:gridCol w="2147107">
                  <a:extLst>
                    <a:ext uri="{9D8B030D-6E8A-4147-A177-3AD203B41FA5}">
                      <a16:colId xmlns:a16="http://schemas.microsoft.com/office/drawing/2014/main" xmlns="" val="20001"/>
                    </a:ext>
                  </a:extLst>
                </a:gridCol>
                <a:gridCol w="2028561">
                  <a:extLst>
                    <a:ext uri="{9D8B030D-6E8A-4147-A177-3AD203B41FA5}">
                      <a16:colId xmlns:a16="http://schemas.microsoft.com/office/drawing/2014/main" xmlns="" val="20002"/>
                    </a:ext>
                  </a:extLst>
                </a:gridCol>
                <a:gridCol w="2028561">
                  <a:extLst>
                    <a:ext uri="{9D8B030D-6E8A-4147-A177-3AD203B41FA5}">
                      <a16:colId xmlns:a16="http://schemas.microsoft.com/office/drawing/2014/main" xmlns="" val="20003"/>
                    </a:ext>
                  </a:extLst>
                </a:gridCol>
                <a:gridCol w="2028561">
                  <a:extLst>
                    <a:ext uri="{9D8B030D-6E8A-4147-A177-3AD203B41FA5}">
                      <a16:colId xmlns:a16="http://schemas.microsoft.com/office/drawing/2014/main" xmlns="" val="20004"/>
                    </a:ext>
                  </a:extLst>
                </a:gridCol>
              </a:tblGrid>
              <a:tr h="622938">
                <a:tc>
                  <a:txBody>
                    <a:bodyPr/>
                    <a:lstStyle/>
                    <a:p>
                      <a:pPr marL="0" marR="0" lvl="0" indent="0" algn="l" rtl="0">
                        <a:spcBef>
                          <a:spcPts val="0"/>
                        </a:spcBef>
                        <a:spcAft>
                          <a:spcPts val="0"/>
                        </a:spcAft>
                        <a:buNone/>
                      </a:pPr>
                      <a:r>
                        <a:rPr lang="en-GB" sz="1600" u="none" strike="noStrike" cap="none" dirty="0"/>
                        <a:t>  </a:t>
                      </a:r>
                      <a:r>
                        <a:rPr lang="en-GB" sz="1600" u="none" strike="noStrike" cap="none" dirty="0" smtClean="0"/>
                        <a:t>     Alter</a:t>
                      </a:r>
                      <a:endParaRPr sz="1100" dirty="0"/>
                    </a:p>
                    <a:p>
                      <a:pPr marL="0" marR="0" lvl="0" indent="0" algn="l" rtl="0">
                        <a:spcBef>
                          <a:spcPts val="0"/>
                        </a:spcBef>
                        <a:spcAft>
                          <a:spcPts val="0"/>
                        </a:spcAft>
                        <a:buNone/>
                      </a:pPr>
                      <a:r>
                        <a:rPr lang="en-GB" sz="1600" dirty="0" err="1" smtClean="0"/>
                        <a:t>Meilensteine</a:t>
                      </a:r>
                      <a:endParaRPr sz="1600" dirty="0"/>
                    </a:p>
                  </a:txBody>
                  <a:tcPr marL="91450" marR="91450" marT="45725" marB="45725"/>
                </a:tc>
                <a:tc>
                  <a:txBody>
                    <a:bodyPr/>
                    <a:lstStyle/>
                    <a:p>
                      <a:pPr marL="0" marR="0" lvl="0" indent="0" algn="l" rtl="0">
                        <a:spcBef>
                          <a:spcPts val="0"/>
                        </a:spcBef>
                        <a:spcAft>
                          <a:spcPts val="0"/>
                        </a:spcAft>
                        <a:buNone/>
                      </a:pPr>
                      <a:r>
                        <a:rPr lang="en-GB" sz="1600" dirty="0"/>
                        <a:t>15-20 </a:t>
                      </a:r>
                      <a:r>
                        <a:rPr lang="en-GB" sz="1600" dirty="0" err="1" smtClean="0"/>
                        <a:t>Jahre</a:t>
                      </a:r>
                      <a:endParaRPr sz="1600" dirty="0"/>
                    </a:p>
                  </a:txBody>
                  <a:tcPr marL="91450" marR="91450" marT="45725" marB="45725"/>
                </a:tc>
                <a:tc>
                  <a:txBody>
                    <a:bodyPr/>
                    <a:lstStyle/>
                    <a:p>
                      <a:pPr marL="0" marR="0" lvl="0" indent="0" algn="l" rtl="0">
                        <a:spcBef>
                          <a:spcPts val="0"/>
                        </a:spcBef>
                        <a:spcAft>
                          <a:spcPts val="0"/>
                        </a:spcAft>
                        <a:buNone/>
                      </a:pPr>
                      <a:r>
                        <a:rPr lang="en-GB" sz="1600" dirty="0"/>
                        <a:t>21-25 </a:t>
                      </a:r>
                      <a:r>
                        <a:rPr lang="en-GB" sz="1600" dirty="0" err="1" smtClean="0"/>
                        <a:t>Jahre</a:t>
                      </a:r>
                      <a:endParaRPr sz="1600" dirty="0"/>
                    </a:p>
                  </a:txBody>
                  <a:tcPr marL="91450" marR="91450" marT="45725" marB="45725"/>
                </a:tc>
                <a:tc>
                  <a:txBody>
                    <a:bodyPr/>
                    <a:lstStyle/>
                    <a:p>
                      <a:pPr marL="0" marR="0" lvl="0" indent="0" algn="l" rtl="0">
                        <a:spcBef>
                          <a:spcPts val="0"/>
                        </a:spcBef>
                        <a:spcAft>
                          <a:spcPts val="0"/>
                        </a:spcAft>
                        <a:buNone/>
                      </a:pPr>
                      <a:r>
                        <a:rPr lang="en-GB" sz="1600" dirty="0"/>
                        <a:t>26-30 </a:t>
                      </a:r>
                      <a:r>
                        <a:rPr lang="en-GB" sz="1600" dirty="0" err="1" smtClean="0"/>
                        <a:t>Jahre</a:t>
                      </a:r>
                      <a:endParaRPr sz="1600" dirty="0"/>
                    </a:p>
                  </a:txBody>
                  <a:tcPr marL="91450" marR="91450" marT="45725" marB="45725"/>
                </a:tc>
                <a:tc>
                  <a:txBody>
                    <a:bodyPr/>
                    <a:lstStyle/>
                    <a:p>
                      <a:pPr marL="0" marR="0" lvl="0" indent="0" algn="l" rtl="0">
                        <a:spcBef>
                          <a:spcPts val="0"/>
                        </a:spcBef>
                        <a:spcAft>
                          <a:spcPts val="0"/>
                        </a:spcAft>
                        <a:buNone/>
                      </a:pPr>
                      <a:r>
                        <a:rPr lang="en-GB" sz="1600" dirty="0"/>
                        <a:t>31-40 </a:t>
                      </a:r>
                      <a:r>
                        <a:rPr lang="en-GB" sz="1600" dirty="0" err="1" smtClean="0"/>
                        <a:t>Jahre</a:t>
                      </a:r>
                      <a:endParaRPr sz="1600" dirty="0"/>
                    </a:p>
                  </a:txBody>
                  <a:tcPr marL="91450" marR="91450" marT="45725" marB="45725"/>
                </a:tc>
                <a:extLst>
                  <a:ext uri="{0D108BD9-81ED-4DB2-BD59-A6C34878D82A}">
                    <a16:rowId xmlns:a16="http://schemas.microsoft.com/office/drawing/2014/main" xmlns="" val="10000"/>
                  </a:ext>
                </a:extLst>
              </a:tr>
              <a:tr h="927220">
                <a:tc>
                  <a:txBody>
                    <a:bodyPr/>
                    <a:lstStyle/>
                    <a:p>
                      <a:pPr marL="0" marR="0" lvl="0" indent="0" algn="l" rtl="0">
                        <a:lnSpc>
                          <a:spcPct val="100000"/>
                        </a:lnSpc>
                        <a:spcBef>
                          <a:spcPts val="0"/>
                        </a:spcBef>
                        <a:spcAft>
                          <a:spcPts val="0"/>
                        </a:spcAft>
                        <a:buClr>
                          <a:schemeClr val="dk1"/>
                        </a:buClr>
                        <a:buSzPts val="2000"/>
                        <a:buFont typeface="Questrial"/>
                        <a:buNone/>
                      </a:pPr>
                      <a:r>
                        <a:rPr lang="de-AT" sz="1600" dirty="0" smtClean="0"/>
                        <a:t>Ausbildung/Arbeits-erfahrung</a:t>
                      </a:r>
                      <a:endParaRPr sz="1100" dirty="0"/>
                    </a:p>
                    <a:p>
                      <a:pPr marL="0" marR="0" lvl="0" indent="0" algn="l" rtl="0">
                        <a:lnSpc>
                          <a:spcPct val="100000"/>
                        </a:lnSpc>
                        <a:spcBef>
                          <a:spcPts val="0"/>
                        </a:spcBef>
                        <a:spcAft>
                          <a:spcPts val="0"/>
                        </a:spcAft>
                        <a:buClr>
                          <a:schemeClr val="dk1"/>
                        </a:buClr>
                        <a:buSzPts val="2000"/>
                        <a:buFont typeface="Questrial"/>
                        <a:buNone/>
                      </a:pPr>
                      <a:endParaRPr sz="1600" b="1" dirty="0"/>
                    </a:p>
                  </a:txBody>
                  <a:tcPr marL="91450" marR="91450" marT="45725" marB="45725"/>
                </a:tc>
                <a:tc>
                  <a:txBody>
                    <a:bodyPr/>
                    <a:lstStyle/>
                    <a:p>
                      <a:pPr marL="0" marR="0" lvl="0" indent="0" algn="l" rtl="0">
                        <a:spcBef>
                          <a:spcPts val="0"/>
                        </a:spcBef>
                        <a:spcAft>
                          <a:spcPts val="0"/>
                        </a:spcAft>
                        <a:buNone/>
                      </a:pPr>
                      <a:r>
                        <a:rPr lang="en-GB" sz="1600" dirty="0" err="1" smtClean="0"/>
                        <a:t>Abschluss</a:t>
                      </a:r>
                      <a:r>
                        <a:rPr lang="en-GB" sz="1600" dirty="0" smtClean="0"/>
                        <a:t> der </a:t>
                      </a:r>
                      <a:r>
                        <a:rPr lang="en-GB" sz="1600" dirty="0" err="1" smtClean="0"/>
                        <a:t>Berufschule</a:t>
                      </a:r>
                      <a:endParaRPr sz="1600" dirty="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xmlns="" val="10001"/>
                  </a:ext>
                </a:extLst>
              </a:tr>
              <a:tr h="1016032">
                <a:tc>
                  <a:txBody>
                    <a:bodyPr/>
                    <a:lstStyle/>
                    <a:p>
                      <a:pPr marL="0" marR="0" lvl="0" indent="0" algn="l" rtl="0">
                        <a:spcBef>
                          <a:spcPts val="0"/>
                        </a:spcBef>
                        <a:spcAft>
                          <a:spcPts val="0"/>
                        </a:spcAft>
                        <a:buNone/>
                      </a:pPr>
                      <a:r>
                        <a:rPr lang="de-AT" sz="1600" dirty="0" smtClean="0"/>
                        <a:t>Freizeitaktivitäten</a:t>
                      </a:r>
                      <a:r>
                        <a:rPr lang="de-AT" sz="1600" dirty="0" smtClean="0"/>
                        <a:t>/ gesellschaftliches </a:t>
                      </a:r>
                      <a:r>
                        <a:rPr lang="de-AT" sz="1600" dirty="0" smtClean="0"/>
                        <a:t>Engagement</a:t>
                      </a:r>
                      <a:endParaRPr sz="1100" dirty="0"/>
                    </a:p>
                    <a:p>
                      <a:pPr marL="0" marR="0" lvl="0" indent="0" algn="l" rtl="0">
                        <a:spcBef>
                          <a:spcPts val="0"/>
                        </a:spcBef>
                        <a:spcAft>
                          <a:spcPts val="0"/>
                        </a:spcAft>
                        <a:buNone/>
                      </a:pPr>
                      <a:endParaRPr sz="1600" b="1" dirty="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GB" sz="1600" dirty="0" err="1" smtClean="0"/>
                        <a:t>Theaterverein</a:t>
                      </a:r>
                      <a:endParaRPr sz="1600" dirty="0"/>
                    </a:p>
                  </a:txBody>
                  <a:tcPr marL="91450" marR="91450" marT="45725" marB="45725"/>
                </a:tc>
                <a:tc>
                  <a:txBody>
                    <a:bodyPr/>
                    <a:lstStyle/>
                    <a:p>
                      <a:pPr marL="0" marR="0" lvl="0" indent="0" algn="l" rtl="0">
                        <a:spcBef>
                          <a:spcPts val="0"/>
                        </a:spcBef>
                        <a:spcAft>
                          <a:spcPts val="0"/>
                        </a:spcAft>
                        <a:buNone/>
                      </a:pPr>
                      <a:r>
                        <a:rPr lang="en-GB" sz="1600" dirty="0" err="1" smtClean="0"/>
                        <a:t>Kassier</a:t>
                      </a:r>
                      <a:r>
                        <a:rPr lang="en-GB" sz="1600" dirty="0" smtClean="0"/>
                        <a:t> </a:t>
                      </a:r>
                      <a:r>
                        <a:rPr lang="en-GB" sz="1600" dirty="0" err="1" smtClean="0"/>
                        <a:t>im</a:t>
                      </a:r>
                      <a:r>
                        <a:rPr lang="en-GB" sz="1600" dirty="0" smtClean="0"/>
                        <a:t> </a:t>
                      </a:r>
                      <a:r>
                        <a:rPr lang="en-GB" sz="1600" dirty="0" err="1" smtClean="0"/>
                        <a:t>Theaterverein</a:t>
                      </a:r>
                      <a:endParaRPr sz="1600" dirty="0"/>
                    </a:p>
                  </a:txBody>
                  <a:tcPr marL="91450" marR="91450" marT="45725" marB="45725"/>
                </a:tc>
                <a:extLst>
                  <a:ext uri="{0D108BD9-81ED-4DB2-BD59-A6C34878D82A}">
                    <a16:rowId xmlns:a16="http://schemas.microsoft.com/office/drawing/2014/main" xmlns="" val="10002"/>
                  </a:ext>
                </a:extLst>
              </a:tr>
              <a:tr h="698177">
                <a:tc>
                  <a:txBody>
                    <a:bodyPr/>
                    <a:lstStyle/>
                    <a:p>
                      <a:pPr marL="0" marR="0" lvl="0" indent="0" algn="l" rtl="0">
                        <a:lnSpc>
                          <a:spcPct val="100000"/>
                        </a:lnSpc>
                        <a:spcBef>
                          <a:spcPts val="0"/>
                        </a:spcBef>
                        <a:spcAft>
                          <a:spcPts val="0"/>
                        </a:spcAft>
                        <a:buClr>
                          <a:schemeClr val="dk1"/>
                        </a:buClr>
                        <a:buSzPts val="2000"/>
                        <a:buFont typeface="Questrial"/>
                        <a:buNone/>
                      </a:pPr>
                      <a:r>
                        <a:rPr lang="de-AT" sz="1600" dirty="0" smtClean="0"/>
                        <a:t>Familienstruktur</a:t>
                      </a:r>
                      <a:endParaRPr sz="1100" dirty="0"/>
                    </a:p>
                    <a:p>
                      <a:pPr marL="0" marR="0" lvl="0" indent="0" algn="l" rtl="0">
                        <a:lnSpc>
                          <a:spcPct val="100000"/>
                        </a:lnSpc>
                        <a:spcBef>
                          <a:spcPts val="0"/>
                        </a:spcBef>
                        <a:spcAft>
                          <a:spcPts val="0"/>
                        </a:spcAft>
                        <a:buClr>
                          <a:schemeClr val="dk1"/>
                        </a:buClr>
                        <a:buSzPts val="2000"/>
                        <a:buFont typeface="Questrial"/>
                        <a:buNone/>
                      </a:pPr>
                      <a:endParaRPr sz="1600" b="1" dirty="0"/>
                    </a:p>
                  </a:txBody>
                  <a:tcPr marL="91450" marR="91450" marT="45725" marB="45725"/>
                </a:tc>
                <a:tc>
                  <a:txBody>
                    <a:bodyPr/>
                    <a:lstStyle/>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GB" sz="1600" dirty="0" err="1" smtClean="0"/>
                        <a:t>Heirat</a:t>
                      </a:r>
                      <a:endParaRPr sz="1600" dirty="0"/>
                    </a:p>
                  </a:txBody>
                  <a:tcPr marL="91450" marR="91450" marT="45725" marB="45725"/>
                </a:tc>
                <a:tc>
                  <a:txBody>
                    <a:bodyPr/>
                    <a:lstStyle/>
                    <a:p>
                      <a:pPr marL="0" marR="0" lvl="0" indent="0" algn="l" rtl="0">
                        <a:spcBef>
                          <a:spcPts val="0"/>
                        </a:spcBef>
                        <a:spcAft>
                          <a:spcPts val="0"/>
                        </a:spcAft>
                        <a:buNone/>
                      </a:pPr>
                      <a:r>
                        <a:rPr lang="en-GB" sz="1600" dirty="0" err="1" smtClean="0"/>
                        <a:t>Geburt</a:t>
                      </a:r>
                      <a:r>
                        <a:rPr lang="en-GB" sz="1600" dirty="0" smtClean="0"/>
                        <a:t> des </a:t>
                      </a:r>
                      <a:r>
                        <a:rPr lang="en-GB" sz="1600" dirty="0" err="1" smtClean="0"/>
                        <a:t>ersten</a:t>
                      </a:r>
                      <a:r>
                        <a:rPr lang="en-GB" sz="1600" dirty="0" smtClean="0"/>
                        <a:t> </a:t>
                      </a:r>
                      <a:r>
                        <a:rPr lang="en-GB" sz="1600" dirty="0" err="1" smtClean="0"/>
                        <a:t>Kindes</a:t>
                      </a:r>
                      <a:endParaRPr sz="1600" dirty="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xmlns="" val="10003"/>
                  </a:ext>
                </a:extLst>
              </a:tr>
              <a:tr h="893777">
                <a:tc>
                  <a:txBody>
                    <a:bodyPr/>
                    <a:lstStyle/>
                    <a:p>
                      <a:pPr marL="0" marR="0" lvl="0" indent="0" algn="l" rtl="0">
                        <a:lnSpc>
                          <a:spcPct val="100000"/>
                        </a:lnSpc>
                        <a:spcBef>
                          <a:spcPts val="0"/>
                        </a:spcBef>
                        <a:spcAft>
                          <a:spcPts val="0"/>
                        </a:spcAft>
                        <a:buClr>
                          <a:schemeClr val="dk1"/>
                        </a:buClr>
                        <a:buSzPts val="2000"/>
                        <a:buFont typeface="Questrial"/>
                        <a:buNone/>
                      </a:pPr>
                      <a:r>
                        <a:rPr lang="en-GB" sz="1600" dirty="0" err="1" smtClean="0"/>
                        <a:t>Freiwillige</a:t>
                      </a:r>
                      <a:r>
                        <a:rPr lang="en-GB" sz="1600" baseline="0" dirty="0" smtClean="0"/>
                        <a:t> </a:t>
                      </a:r>
                      <a:r>
                        <a:rPr lang="en-GB" sz="1600" baseline="0" dirty="0" err="1" smtClean="0"/>
                        <a:t>Tätigkeiten</a:t>
                      </a:r>
                      <a:endParaRPr sz="1100" dirty="0"/>
                    </a:p>
                    <a:p>
                      <a:pPr marL="0" marR="0" lvl="0" indent="0" algn="l" rtl="0">
                        <a:lnSpc>
                          <a:spcPct val="100000"/>
                        </a:lnSpc>
                        <a:spcBef>
                          <a:spcPts val="0"/>
                        </a:spcBef>
                        <a:spcAft>
                          <a:spcPts val="0"/>
                        </a:spcAft>
                        <a:buClr>
                          <a:schemeClr val="dk1"/>
                        </a:buClr>
                        <a:buSzPts val="2000"/>
                        <a:buFont typeface="Questrial"/>
                        <a:buNone/>
                      </a:pPr>
                      <a:endParaRPr sz="1600" b="1" dirty="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GB" sz="1600" dirty="0" err="1" smtClean="0"/>
                        <a:t>Arbeit</a:t>
                      </a:r>
                      <a:r>
                        <a:rPr lang="en-GB" sz="1600" baseline="0" dirty="0" smtClean="0"/>
                        <a:t> </a:t>
                      </a:r>
                      <a:r>
                        <a:rPr lang="en-GB" sz="1600" baseline="0" dirty="0" err="1" smtClean="0"/>
                        <a:t>im</a:t>
                      </a:r>
                      <a:r>
                        <a:rPr lang="en-GB" sz="1600" baseline="0" dirty="0" smtClean="0"/>
                        <a:t> </a:t>
                      </a:r>
                      <a:r>
                        <a:rPr lang="en-GB" sz="1600" baseline="0" dirty="0" err="1" smtClean="0"/>
                        <a:t>Jugendzentrum</a:t>
                      </a:r>
                      <a:endParaRPr sz="1600" dirty="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dirty="0"/>
                    </a:p>
                  </a:txBody>
                  <a:tcPr marL="91450" marR="91450" marT="45725" marB="45725"/>
                </a:tc>
                <a:extLst>
                  <a:ext uri="{0D108BD9-81ED-4DB2-BD59-A6C34878D82A}">
                    <a16:rowId xmlns:a16="http://schemas.microsoft.com/office/drawing/2014/main" xmlns="" val="10004"/>
                  </a:ext>
                </a:extLst>
              </a:tr>
            </a:tbl>
          </a:graphicData>
        </a:graphic>
      </p:graphicFrame>
      <p:pic>
        <p:nvPicPr>
          <p:cNvPr id="129" name="Shape 129"/>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30" name="Shape 130"/>
          <p:cNvPicPr preferRelativeResize="0"/>
          <p:nvPr/>
        </p:nvPicPr>
        <p:blipFill rotWithShape="1">
          <a:blip r:embed="rId4">
            <a:alphaModFix/>
          </a:blip>
          <a:srcRect/>
          <a:stretch/>
        </p:blipFill>
        <p:spPr>
          <a:xfrm>
            <a:off x="45334" y="81340"/>
            <a:ext cx="833837" cy="717630"/>
          </a:xfrm>
          <a:prstGeom prst="rect">
            <a:avLst/>
          </a:prstGeom>
          <a:noFill/>
          <a:ln>
            <a:noFill/>
          </a:ln>
        </p:spPr>
      </p:pic>
      <p:sp>
        <p:nvSpPr>
          <p:cNvPr id="131" name="Shape 131"/>
          <p:cNvSpPr txBox="1"/>
          <p:nvPr/>
        </p:nvSpPr>
        <p:spPr>
          <a:xfrm>
            <a:off x="702708" y="1715500"/>
            <a:ext cx="119026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err="1" smtClean="0">
                <a:solidFill>
                  <a:schemeClr val="dk1"/>
                </a:solidFill>
                <a:latin typeface="Questrial"/>
                <a:ea typeface="Questrial"/>
                <a:cs typeface="Questrial"/>
                <a:sym typeface="Questrial"/>
              </a:rPr>
              <a:t>Beispiele</a:t>
            </a:r>
            <a:r>
              <a:rPr lang="en-GB" sz="1800" dirty="0" smtClean="0">
                <a:solidFill>
                  <a:schemeClr val="dk1"/>
                </a:solidFill>
                <a:latin typeface="Questrial"/>
                <a:ea typeface="Questrial"/>
                <a:cs typeface="Questrial"/>
                <a:sym typeface="Questrial"/>
              </a:rPr>
              <a:t>:</a:t>
            </a:r>
            <a:endParaRPr sz="1800" dirty="0">
              <a:solidFill>
                <a:schemeClr val="dk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ERSTELLUNG DES LEBENSLAUFES</a:t>
            </a:r>
            <a:endParaRPr sz="5000" b="0" i="0" u="none" strike="noStrike" cap="none" dirty="0">
              <a:solidFill>
                <a:srgbClr val="464132"/>
              </a:solidFill>
              <a:latin typeface="Questrial"/>
              <a:ea typeface="Questrial"/>
              <a:cs typeface="Questrial"/>
              <a:sym typeface="Questrial"/>
            </a:endParaRPr>
          </a:p>
        </p:txBody>
      </p:sp>
      <p:graphicFrame>
        <p:nvGraphicFramePr>
          <p:cNvPr id="138" name="Shape 138"/>
          <p:cNvGraphicFramePr/>
          <p:nvPr>
            <p:extLst>
              <p:ext uri="{D42A27DB-BD31-4B8C-83A1-F6EECF244321}">
                <p14:modId xmlns:p14="http://schemas.microsoft.com/office/powerpoint/2010/main" val="63923686"/>
              </p:ext>
            </p:extLst>
          </p:nvPr>
        </p:nvGraphicFramePr>
        <p:xfrm>
          <a:off x="1023938" y="2286000"/>
          <a:ext cx="10093200" cy="4084400"/>
        </p:xfrm>
        <a:graphic>
          <a:graphicData uri="http://schemas.openxmlformats.org/drawingml/2006/table">
            <a:tbl>
              <a:tblPr firstRow="1" bandRow="1">
                <a:noFill/>
                <a:tableStyleId>{D52F1DB4-5367-462C-B1A8-89BD1D172871}</a:tableStyleId>
              </a:tblPr>
              <a:tblGrid>
                <a:gridCol w="1023850">
                  <a:extLst>
                    <a:ext uri="{9D8B030D-6E8A-4147-A177-3AD203B41FA5}">
                      <a16:colId xmlns:a16="http://schemas.microsoft.com/office/drawing/2014/main" xmlns="" val="20000"/>
                    </a:ext>
                  </a:extLst>
                </a:gridCol>
                <a:gridCol w="4022750">
                  <a:extLst>
                    <a:ext uri="{9D8B030D-6E8A-4147-A177-3AD203B41FA5}">
                      <a16:colId xmlns:a16="http://schemas.microsoft.com/office/drawing/2014/main" xmlns="" val="20001"/>
                    </a:ext>
                  </a:extLst>
                </a:gridCol>
                <a:gridCol w="2664671">
                  <a:extLst>
                    <a:ext uri="{9D8B030D-6E8A-4147-A177-3AD203B41FA5}">
                      <a16:colId xmlns:a16="http://schemas.microsoft.com/office/drawing/2014/main" xmlns="" val="20002"/>
                    </a:ext>
                  </a:extLst>
                </a:gridCol>
                <a:gridCol w="2381929">
                  <a:extLst>
                    <a:ext uri="{9D8B030D-6E8A-4147-A177-3AD203B41FA5}">
                      <a16:colId xmlns:a16="http://schemas.microsoft.com/office/drawing/2014/main" xmlns="" val="20003"/>
                    </a:ext>
                  </a:extLst>
                </a:gridCol>
              </a:tblGrid>
              <a:tr h="370850">
                <a:tc>
                  <a:txBody>
                    <a:bodyPr/>
                    <a:lstStyle/>
                    <a:p>
                      <a:pPr marL="0" marR="0" lvl="0" indent="0" algn="l" rtl="0">
                        <a:spcBef>
                          <a:spcPts val="0"/>
                        </a:spcBef>
                        <a:spcAft>
                          <a:spcPts val="0"/>
                        </a:spcAft>
                        <a:buNone/>
                      </a:pPr>
                      <a:r>
                        <a:rPr lang="en-GB" sz="2000" dirty="0" err="1" smtClean="0"/>
                        <a:t>Jahr</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Ausbildung</a:t>
                      </a:r>
                      <a:r>
                        <a:rPr lang="en-GB" sz="2000" dirty="0" smtClean="0"/>
                        <a:t>, </a:t>
                      </a:r>
                      <a:r>
                        <a:rPr lang="en-GB" sz="2000" dirty="0" err="1" smtClean="0"/>
                        <a:t>berufliche</a:t>
                      </a:r>
                      <a:r>
                        <a:rPr lang="en-GB" sz="2000" baseline="0" dirty="0" smtClean="0"/>
                        <a:t> </a:t>
                      </a:r>
                      <a:r>
                        <a:rPr lang="en-GB" sz="2000" baseline="0" dirty="0" err="1" smtClean="0"/>
                        <a:t>Erfahrung</a:t>
                      </a:r>
                      <a:r>
                        <a:rPr lang="en-GB" sz="2000" baseline="0" dirty="0" smtClean="0"/>
                        <a:t> (</a:t>
                      </a:r>
                      <a:r>
                        <a:rPr lang="en-GB" sz="2000" baseline="0" dirty="0" err="1" smtClean="0"/>
                        <a:t>Unternehmen</a:t>
                      </a:r>
                      <a:r>
                        <a:rPr lang="en-GB" sz="2000" baseline="0" dirty="0" smtClean="0"/>
                        <a:t>, Organisation)</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Aufgabe</a:t>
                      </a:r>
                      <a:r>
                        <a:rPr lang="en-GB" sz="2000" dirty="0" smtClean="0"/>
                        <a:t>/</a:t>
                      </a:r>
                      <a:r>
                        <a:rPr lang="en-GB" sz="2000" dirty="0" err="1" smtClean="0"/>
                        <a:t>Tätigkeit</a:t>
                      </a:r>
                      <a:r>
                        <a:rPr lang="en-GB" sz="2000" dirty="0" smtClean="0"/>
                        <a:t>/ </a:t>
                      </a:r>
                      <a:r>
                        <a:rPr lang="en-GB" sz="2000" dirty="0" err="1" smtClean="0"/>
                        <a:t>Berufsbezeichnung</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Nachweise</a:t>
                      </a:r>
                      <a:r>
                        <a:rPr lang="en-GB" sz="2000" dirty="0" smtClean="0"/>
                        <a:t> </a:t>
                      </a:r>
                      <a:endParaRPr sz="2000" dirty="0"/>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2000" dirty="0" smtClean="0"/>
                        <a:t>Von –</a:t>
                      </a:r>
                      <a:r>
                        <a:rPr lang="en-GB" sz="2000" baseline="0" dirty="0" smtClean="0"/>
                        <a:t> </a:t>
                      </a:r>
                      <a:r>
                        <a:rPr lang="en-GB" sz="2000" baseline="0" dirty="0" err="1" smtClean="0"/>
                        <a:t>bis</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Erstausbildung</a:t>
                      </a:r>
                      <a:r>
                        <a:rPr lang="en-GB" sz="2000" dirty="0" smtClean="0"/>
                        <a:t>, </a:t>
                      </a:r>
                      <a:r>
                        <a:rPr lang="en-GB" sz="2000" dirty="0" err="1" smtClean="0"/>
                        <a:t>Arbeit</a:t>
                      </a:r>
                      <a:r>
                        <a:rPr lang="en-GB" sz="2000" dirty="0" smtClean="0"/>
                        <a:t>, </a:t>
                      </a:r>
                      <a:r>
                        <a:rPr lang="en-GB" sz="2000" dirty="0" err="1" smtClean="0"/>
                        <a:t>Zusatzausbildungen</a:t>
                      </a:r>
                      <a:r>
                        <a:rPr lang="en-GB" sz="2000" dirty="0" smtClean="0"/>
                        <a:t>,</a:t>
                      </a:r>
                      <a:r>
                        <a:rPr lang="en-GB" sz="2000" baseline="0" dirty="0" smtClean="0"/>
                        <a:t> </a:t>
                      </a:r>
                      <a:r>
                        <a:rPr lang="en-GB" sz="2000" dirty="0" smtClean="0"/>
                        <a:t>Initial </a:t>
                      </a:r>
                      <a:r>
                        <a:rPr lang="en-GB" sz="2000" dirty="0"/>
                        <a:t>education, work, further education</a:t>
                      </a:r>
                      <a:endParaRPr sz="2000" dirty="0"/>
                    </a:p>
                  </a:txBody>
                  <a:tcPr marL="91450" marR="91450" marT="45725" marB="45725"/>
                </a:tc>
                <a:tc>
                  <a:txBody>
                    <a:bodyPr/>
                    <a:lstStyle/>
                    <a:p>
                      <a:pPr marL="0" marR="0" lvl="0" indent="0" algn="l" rtl="0">
                        <a:spcBef>
                          <a:spcPts val="0"/>
                        </a:spcBef>
                        <a:spcAft>
                          <a:spcPts val="0"/>
                        </a:spcAft>
                        <a:buNone/>
                      </a:pPr>
                      <a:r>
                        <a:rPr lang="en-GB" sz="2000" dirty="0"/>
                        <a:t>Student, </a:t>
                      </a:r>
                      <a:r>
                        <a:rPr lang="en-GB" sz="2000" dirty="0" smtClean="0"/>
                        <a:t>Trainee, </a:t>
                      </a:r>
                      <a:r>
                        <a:rPr lang="en-GB" sz="2000" dirty="0"/>
                        <a:t>etc.</a:t>
                      </a:r>
                      <a:endParaRPr sz="2000" dirty="0"/>
                    </a:p>
                  </a:txBody>
                  <a:tcPr marL="91450" marR="91450" marT="45725" marB="45725"/>
                </a:tc>
                <a:tc>
                  <a:txBody>
                    <a:bodyPr/>
                    <a:lstStyle/>
                    <a:p>
                      <a:pPr marL="0" marR="0" lvl="0" indent="0" algn="l" rtl="0">
                        <a:spcBef>
                          <a:spcPts val="0"/>
                        </a:spcBef>
                        <a:spcAft>
                          <a:spcPts val="0"/>
                        </a:spcAft>
                        <a:buNone/>
                      </a:pPr>
                      <a:r>
                        <a:rPr lang="en-GB" sz="2000" dirty="0" err="1" smtClean="0"/>
                        <a:t>Zeugnisse</a:t>
                      </a:r>
                      <a:r>
                        <a:rPr lang="en-GB" sz="2000" dirty="0" smtClean="0"/>
                        <a:t>, </a:t>
                      </a:r>
                      <a:r>
                        <a:rPr lang="en-GB" sz="2000" dirty="0"/>
                        <a:t>etc.</a:t>
                      </a:r>
                      <a:endParaRPr sz="2000" dirty="0"/>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xmlns="" val="10006"/>
                  </a:ext>
                </a:extLst>
              </a:tr>
              <a:tr h="3708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xmlns="" val="10007"/>
                  </a:ext>
                </a:extLst>
              </a:tr>
            </a:tbl>
          </a:graphicData>
        </a:graphic>
      </p:graphicFrame>
      <p:pic>
        <p:nvPicPr>
          <p:cNvPr id="139" name="Shape 139"/>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40" name="Shape 140"/>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24128" y="585216"/>
            <a:ext cx="10142310"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REFLEXION AUSGEWÄHLTER LERNPROZESSE</a:t>
            </a:r>
            <a:endParaRPr sz="5000" b="0" i="0" u="none" strike="noStrike" cap="none" dirty="0">
              <a:solidFill>
                <a:srgbClr val="464132"/>
              </a:solidFill>
              <a:latin typeface="Questrial"/>
              <a:ea typeface="Questrial"/>
              <a:cs typeface="Questrial"/>
              <a:sym typeface="Questrial"/>
            </a:endParaRPr>
          </a:p>
        </p:txBody>
      </p:sp>
      <p:sp>
        <p:nvSpPr>
          <p:cNvPr id="147" name="Shape 147"/>
          <p:cNvSpPr txBox="1">
            <a:spLocks noGrp="1"/>
          </p:cNvSpPr>
          <p:nvPr>
            <p:ph type="body" idx="1"/>
          </p:nvPr>
        </p:nvSpPr>
        <p:spPr>
          <a:xfrm>
            <a:off x="1024128" y="2084832"/>
            <a:ext cx="9720071" cy="4572000"/>
          </a:xfrm>
          <a:prstGeom prst="rect">
            <a:avLst/>
          </a:prstGeom>
          <a:noFill/>
          <a:ln>
            <a:noFill/>
          </a:ln>
        </p:spPr>
        <p:txBody>
          <a:bodyPr spcFirstLastPara="1" wrap="square" lIns="45700" tIns="45700" rIns="45700" bIns="45700" anchor="t" anchorCtr="0">
            <a:noAutofit/>
          </a:bodyPr>
          <a:lstStyle/>
          <a:p>
            <a:pPr marL="0" marR="0" lvl="1" indent="0" algn="l" rtl="0">
              <a:lnSpc>
                <a:spcPct val="90000"/>
              </a:lnSpc>
              <a:spcBef>
                <a:spcPts val="0"/>
              </a:spcBef>
              <a:spcAft>
                <a:spcPts val="0"/>
              </a:spcAft>
              <a:buClr>
                <a:schemeClr val="accent2"/>
              </a:buClr>
              <a:buSzPts val="2200"/>
              <a:buFont typeface="Noto Sans Symbols"/>
              <a:buNone/>
            </a:pPr>
            <a:r>
              <a:rPr lang="de-AT" dirty="0" smtClean="0"/>
              <a:t>Aus den im Rahmen der Biographie/Lebensläufen angeführten Lebens- und Arbeitsbereichen werden spezielle, bereits abgeschlossene Aufgaben und Tätigkeiten dokumentiert.</a:t>
            </a:r>
          </a:p>
          <a:p>
            <a:pPr marL="0" marR="0" lvl="1" indent="0" algn="l" rtl="0">
              <a:lnSpc>
                <a:spcPct val="90000"/>
              </a:lnSpc>
              <a:spcBef>
                <a:spcPts val="0"/>
              </a:spcBef>
              <a:spcAft>
                <a:spcPts val="0"/>
              </a:spcAft>
              <a:buClr>
                <a:schemeClr val="accent2"/>
              </a:buClr>
              <a:buSzPts val="2200"/>
              <a:buFont typeface="Noto Sans Symbols"/>
              <a:buNone/>
            </a:pPr>
            <a:endParaRPr lang="de-AT" sz="2200" b="0" i="0" u="none" strike="noStrike" cap="none" dirty="0">
              <a:solidFill>
                <a:schemeClr val="dk1"/>
              </a:solidFill>
              <a:latin typeface="Questrial"/>
              <a:ea typeface="Questrial"/>
              <a:cs typeface="Questrial"/>
              <a:sym typeface="Questrial"/>
            </a:endParaRPr>
          </a:p>
          <a:p>
            <a:pPr marL="0" marR="0" lvl="1" indent="0" algn="l" rtl="0">
              <a:lnSpc>
                <a:spcPct val="90000"/>
              </a:lnSpc>
              <a:spcBef>
                <a:spcPts val="0"/>
              </a:spcBef>
              <a:spcAft>
                <a:spcPts val="0"/>
              </a:spcAft>
              <a:buClr>
                <a:schemeClr val="accent2"/>
              </a:buClr>
              <a:buSzPts val="2200"/>
              <a:buFont typeface="Noto Sans Symbols"/>
              <a:buNone/>
            </a:pPr>
            <a:r>
              <a:rPr lang="de-AT" dirty="0" smtClean="0"/>
              <a:t>Spezifische Lernsituationen werden ausgewählt und genauestens analysiert. </a:t>
            </a:r>
          </a:p>
          <a:p>
            <a:pPr marL="0" marR="0" lvl="1" indent="0" algn="l" rtl="0">
              <a:lnSpc>
                <a:spcPct val="90000"/>
              </a:lnSpc>
              <a:spcBef>
                <a:spcPts val="0"/>
              </a:spcBef>
              <a:spcAft>
                <a:spcPts val="0"/>
              </a:spcAft>
              <a:buClr>
                <a:schemeClr val="accent2"/>
              </a:buClr>
              <a:buSzPts val="2200"/>
              <a:buFont typeface="Noto Sans Symbols"/>
              <a:buNone/>
            </a:pPr>
            <a:endParaRPr lang="de-AT" sz="2200" b="0" i="0" u="none" strike="noStrike" cap="none" dirty="0">
              <a:solidFill>
                <a:schemeClr val="dk1"/>
              </a:solidFill>
              <a:latin typeface="Questrial"/>
              <a:ea typeface="Questrial"/>
              <a:cs typeface="Questrial"/>
              <a:sym typeface="Questrial"/>
            </a:endParaRPr>
          </a:p>
          <a:p>
            <a:pPr marL="0" marR="0" lvl="1" indent="0" algn="l" rtl="0">
              <a:lnSpc>
                <a:spcPct val="90000"/>
              </a:lnSpc>
              <a:spcBef>
                <a:spcPts val="0"/>
              </a:spcBef>
              <a:spcAft>
                <a:spcPts val="0"/>
              </a:spcAft>
              <a:buClr>
                <a:schemeClr val="accent2"/>
              </a:buClr>
              <a:buSzPts val="2200"/>
              <a:buFont typeface="Noto Sans Symbols"/>
              <a:buNone/>
            </a:pPr>
            <a:r>
              <a:rPr lang="de-AT" dirty="0" smtClean="0"/>
              <a:t>Mögliche Fragen zur Orientierung: </a:t>
            </a:r>
            <a:r>
              <a:rPr lang="en-GB" sz="2200" b="0" i="0" u="none" strike="noStrike" cap="none" dirty="0" smtClean="0">
                <a:solidFill>
                  <a:schemeClr val="dk1"/>
                </a:solidFill>
                <a:latin typeface="Questrial"/>
                <a:ea typeface="Questrial"/>
                <a:cs typeface="Questrial"/>
                <a:sym typeface="Questrial"/>
              </a:rPr>
              <a:t> </a:t>
            </a:r>
            <a:endParaRPr dirty="0" smtClean="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Mit</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welchem</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speziellen</a:t>
            </a:r>
            <a:r>
              <a:rPr lang="en-GB" sz="2200" b="0" i="0" u="none" strike="noStrike" cap="none" dirty="0" smtClean="0">
                <a:solidFill>
                  <a:schemeClr val="dk1"/>
                </a:solidFill>
                <a:latin typeface="Questrial"/>
                <a:ea typeface="Questrial"/>
                <a:cs typeface="Questrial"/>
                <a:sym typeface="Questrial"/>
              </a:rPr>
              <a:t> Problem </a:t>
            </a:r>
            <a:r>
              <a:rPr lang="en-GB" sz="2200" b="0" i="0" u="none" strike="noStrike" cap="none" dirty="0" err="1" smtClean="0">
                <a:solidFill>
                  <a:schemeClr val="dk1"/>
                </a:solidFill>
                <a:latin typeface="Questrial"/>
                <a:ea typeface="Questrial"/>
                <a:cs typeface="Questrial"/>
                <a:sym typeface="Questrial"/>
              </a:rPr>
              <a:t>hatte</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ich</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bisher</a:t>
            </a:r>
            <a:r>
              <a:rPr lang="en-GB" sz="2200" b="0" i="0" u="none" strike="noStrike" cap="none" dirty="0" smtClean="0">
                <a:solidFill>
                  <a:schemeClr val="dk1"/>
                </a:solidFill>
                <a:latin typeface="Questrial"/>
                <a:ea typeface="Questrial"/>
                <a:cs typeface="Questrial"/>
                <a:sym typeface="Questrial"/>
              </a:rPr>
              <a:t> </a:t>
            </a:r>
            <a:r>
              <a:rPr lang="en-GB" dirty="0" err="1" smtClean="0"/>
              <a:t>bereits</a:t>
            </a:r>
            <a:r>
              <a:rPr lang="en-GB" dirty="0" smtClean="0"/>
              <a:t> </a:t>
            </a:r>
            <a:r>
              <a:rPr lang="en-GB" dirty="0" err="1" smtClean="0"/>
              <a:t>zu</a:t>
            </a:r>
            <a:r>
              <a:rPr lang="en-GB" dirty="0" smtClean="0"/>
              <a:t> </a:t>
            </a:r>
            <a:r>
              <a:rPr lang="en-GB" dirty="0" err="1" smtClean="0"/>
              <a:t>tun</a:t>
            </a:r>
            <a:r>
              <a:rPr lang="en-GB" dirty="0" smtClean="0"/>
              <a:t>?</a:t>
            </a:r>
          </a:p>
          <a:p>
            <a:pPr marL="91440" marR="0" lvl="0" indent="-139700" algn="l" rtl="0">
              <a:lnSpc>
                <a:spcPct val="90000"/>
              </a:lnSpc>
              <a:spcBef>
                <a:spcPts val="1400"/>
              </a:spcBef>
              <a:spcAft>
                <a:spcPts val="0"/>
              </a:spcAft>
              <a:buClr>
                <a:schemeClr val="accent2"/>
              </a:buClr>
              <a:buSzPts val="2200"/>
              <a:buFont typeface="Noto Sans Symbols"/>
              <a:buChar char="▪"/>
            </a:pPr>
            <a:r>
              <a:rPr lang="de-AT" sz="2200" b="0" i="0" u="none" strike="noStrike" cap="none" dirty="0" smtClean="0">
                <a:solidFill>
                  <a:schemeClr val="dk1"/>
                </a:solidFill>
                <a:latin typeface="Questrial"/>
                <a:ea typeface="Questrial"/>
                <a:cs typeface="Questrial"/>
                <a:sym typeface="Questrial"/>
              </a:rPr>
              <a:t> Wie habe ich in dieser Situation reagiert?</a:t>
            </a:r>
            <a:endParaRPr sz="2200" b="0" i="0" u="none" strike="noStrike" cap="none" dirty="0">
              <a:solidFill>
                <a:schemeClr val="dk1"/>
              </a:solidFill>
              <a:latin typeface="Questrial"/>
              <a:ea typeface="Questrial"/>
              <a:cs typeface="Questrial"/>
              <a:sym typeface="Questrial"/>
            </a:endParaRPr>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de-AT" sz="2200" b="0" i="0" u="none" strike="noStrike" cap="none" dirty="0" smtClean="0">
                <a:solidFill>
                  <a:schemeClr val="dk1"/>
                </a:solidFill>
                <a:latin typeface="Questrial"/>
                <a:ea typeface="Questrial"/>
                <a:cs typeface="Questrial"/>
                <a:sym typeface="Questrial"/>
              </a:rPr>
              <a:t>Welche Fähigkeiten bzw. Wissen habe ich verwendet, um eine positive Lösung bzw. ein positives Resultat zu erzielen?</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smtClean="0">
                <a:solidFill>
                  <a:schemeClr val="dk1"/>
                </a:solidFill>
                <a:latin typeface="Questrial"/>
                <a:ea typeface="Questrial"/>
                <a:cs typeface="Questrial"/>
                <a:sym typeface="Questrial"/>
              </a:rPr>
              <a:t>Wie </a:t>
            </a:r>
            <a:r>
              <a:rPr lang="en-GB" dirty="0" err="1" smtClean="0"/>
              <a:t>kann</a:t>
            </a:r>
            <a:r>
              <a:rPr lang="en-GB" dirty="0"/>
              <a:t> </a:t>
            </a:r>
            <a:r>
              <a:rPr lang="en-GB" dirty="0" err="1" smtClean="0"/>
              <a:t>mir</a:t>
            </a:r>
            <a:r>
              <a:rPr lang="en-GB" dirty="0" smtClean="0"/>
              <a:t> </a:t>
            </a:r>
            <a:r>
              <a:rPr lang="en-GB" dirty="0" err="1" smtClean="0"/>
              <a:t>diese</a:t>
            </a:r>
            <a:r>
              <a:rPr lang="en-GB" dirty="0" smtClean="0"/>
              <a:t> </a:t>
            </a:r>
            <a:r>
              <a:rPr lang="en-GB" dirty="0" err="1" smtClean="0"/>
              <a:t>Fähigkeit</a:t>
            </a:r>
            <a:r>
              <a:rPr lang="en-GB" dirty="0" smtClean="0"/>
              <a:t> am </a:t>
            </a:r>
            <a:r>
              <a:rPr lang="en-GB" dirty="0" err="1" smtClean="0"/>
              <a:t>Arbeitsplatz</a:t>
            </a:r>
            <a:r>
              <a:rPr lang="en-GB" dirty="0" smtClean="0"/>
              <a:t> </a:t>
            </a:r>
            <a:r>
              <a:rPr lang="en-GB" dirty="0" err="1" smtClean="0"/>
              <a:t>helfen</a:t>
            </a:r>
            <a:r>
              <a:rPr lang="en-GB" dirty="0" smtClean="0"/>
              <a:t> </a:t>
            </a:r>
            <a:r>
              <a:rPr lang="en-GB" dirty="0" err="1" smtClean="0"/>
              <a:t>bzw</a:t>
            </a:r>
            <a:r>
              <a:rPr lang="en-GB" dirty="0" smtClean="0"/>
              <a:t>. wie hat </a:t>
            </a:r>
            <a:r>
              <a:rPr lang="en-GB" dirty="0" err="1" smtClean="0"/>
              <a:t>sie</a:t>
            </a:r>
            <a:r>
              <a:rPr lang="en-GB" dirty="0" smtClean="0"/>
              <a:t> </a:t>
            </a:r>
            <a:r>
              <a:rPr lang="en-GB" dirty="0" err="1" smtClean="0"/>
              <a:t>mir</a:t>
            </a:r>
            <a:r>
              <a:rPr lang="en-GB" dirty="0" smtClean="0"/>
              <a:t> </a:t>
            </a:r>
            <a:r>
              <a:rPr lang="en-GB" dirty="0" err="1" smtClean="0"/>
              <a:t>eventuell</a:t>
            </a:r>
            <a:r>
              <a:rPr lang="en-GB" dirty="0" smtClean="0"/>
              <a:t> </a:t>
            </a:r>
            <a:r>
              <a:rPr lang="en-GB" dirty="0" err="1" smtClean="0"/>
              <a:t>schon</a:t>
            </a:r>
            <a:r>
              <a:rPr lang="en-GB" dirty="0" smtClean="0"/>
              <a:t> </a:t>
            </a:r>
            <a:r>
              <a:rPr lang="en-GB" dirty="0" err="1" smtClean="0"/>
              <a:t>geholfen</a:t>
            </a:r>
            <a:r>
              <a:rPr lang="en-GB" dirty="0" smtClean="0"/>
              <a:t>? </a:t>
            </a:r>
            <a:endParaRPr sz="2200" b="0" i="0" u="none" strike="noStrike" cap="none" dirty="0">
              <a:solidFill>
                <a:schemeClr val="dk1"/>
              </a:solidFill>
              <a:latin typeface="Questrial"/>
              <a:ea typeface="Questrial"/>
              <a:cs typeface="Questrial"/>
              <a:sym typeface="Questrial"/>
            </a:endParaRPr>
          </a:p>
        </p:txBody>
      </p:sp>
      <p:pic>
        <p:nvPicPr>
          <p:cNvPr id="148" name="Shape 148"/>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49" name="Shape 149"/>
          <p:cNvPicPr preferRelativeResize="0"/>
          <p:nvPr/>
        </p:nvPicPr>
        <p:blipFill rotWithShape="1">
          <a:blip r:embed="rId4">
            <a:alphaModFix/>
          </a:blip>
          <a:srcRect/>
          <a:stretch/>
        </p:blipFill>
        <p:spPr>
          <a:xfrm>
            <a:off x="45334" y="81340"/>
            <a:ext cx="833837" cy="717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ZUGESCHRIEBENE KOMPETENZEN</a:t>
            </a:r>
            <a:endParaRPr sz="5000" b="0" i="0" u="none" strike="noStrike" cap="none" dirty="0">
              <a:solidFill>
                <a:srgbClr val="464132"/>
              </a:solidFill>
              <a:latin typeface="Questrial"/>
              <a:ea typeface="Questrial"/>
              <a:cs typeface="Questrial"/>
              <a:sym typeface="Questrial"/>
            </a:endParaRPr>
          </a:p>
        </p:txBody>
      </p:sp>
      <p:sp>
        <p:nvSpPr>
          <p:cNvPr id="156" name="Shape 156"/>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Autofit/>
          </a:bodyPr>
          <a:lstStyle/>
          <a:p>
            <a:pPr marL="128016" marR="0" lvl="1" indent="0" algn="l" rtl="0">
              <a:lnSpc>
                <a:spcPct val="90000"/>
              </a:lnSpc>
              <a:spcBef>
                <a:spcPts val="0"/>
              </a:spcBef>
              <a:spcAft>
                <a:spcPts val="0"/>
              </a:spcAft>
              <a:buClr>
                <a:schemeClr val="accent2"/>
              </a:buClr>
              <a:buSzPts val="2200"/>
              <a:buFont typeface="Noto Sans Symbols"/>
              <a:buNone/>
            </a:pPr>
            <a:r>
              <a:rPr lang="de-AT" sz="2200" b="0" i="0" u="none" strike="noStrike" cap="none" dirty="0" smtClean="0">
                <a:solidFill>
                  <a:schemeClr val="dk1"/>
                </a:solidFill>
                <a:latin typeface="Questrial"/>
                <a:ea typeface="Questrial"/>
                <a:cs typeface="Questrial"/>
                <a:sym typeface="Questrial"/>
              </a:rPr>
              <a:t>Anschließend werden die analysierten Lernprozesse den folgenden vier Kompetenzgruppen zugeordnet:</a:t>
            </a:r>
            <a:endParaRPr sz="2200" b="0" i="0" u="none" strike="noStrike" cap="none" dirty="0">
              <a:solidFill>
                <a:schemeClr val="dk1"/>
              </a:solidFill>
              <a:latin typeface="Questrial"/>
              <a:ea typeface="Questrial"/>
              <a:cs typeface="Questrial"/>
              <a:sym typeface="Questrial"/>
            </a:endParaRPr>
          </a:p>
          <a:p>
            <a:pPr marL="91440" marR="0" lvl="0" indent="-139700" algn="l" rtl="0">
              <a:lnSpc>
                <a:spcPct val="90000"/>
              </a:lnSpc>
              <a:spcBef>
                <a:spcPts val="16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beruflich</a:t>
            </a:r>
            <a:r>
              <a:rPr lang="en-GB" dirty="0" err="1"/>
              <a:t>e</a:t>
            </a:r>
            <a:endParaRPr sz="2200" b="0" i="0" u="none" strike="noStrike" cap="none" dirty="0">
              <a:solidFill>
                <a:schemeClr val="dk1"/>
              </a:solidFill>
              <a:latin typeface="Questrial"/>
              <a:ea typeface="Questrial"/>
              <a:cs typeface="Questrial"/>
              <a:sym typeface="Questrial"/>
            </a:endParaRPr>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soziale</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personell</a:t>
            </a:r>
            <a:r>
              <a:rPr lang="en-GB" dirty="0" err="1"/>
              <a:t>e</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methodische</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Kompetenzen</a:t>
            </a:r>
            <a:endParaRPr sz="2200" b="0" i="0" u="none" strike="noStrike" cap="none" dirty="0">
              <a:solidFill>
                <a:schemeClr val="dk1"/>
              </a:solidFill>
              <a:latin typeface="Questrial"/>
              <a:ea typeface="Questrial"/>
              <a:cs typeface="Questrial"/>
              <a:sym typeface="Questrial"/>
            </a:endParaRPr>
          </a:p>
        </p:txBody>
      </p:sp>
      <p:pic>
        <p:nvPicPr>
          <p:cNvPr id="157" name="Shape 157"/>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58" name="Shape 158"/>
          <p:cNvPicPr preferRelativeResize="0"/>
          <p:nvPr/>
        </p:nvPicPr>
        <p:blipFill rotWithShape="1">
          <a:blip r:embed="rId4">
            <a:alphaModFix/>
          </a:blip>
          <a:srcRect/>
          <a:stretch/>
        </p:blipFill>
        <p:spPr>
          <a:xfrm>
            <a:off x="45334" y="81340"/>
            <a:ext cx="833837" cy="717630"/>
          </a:xfrm>
          <a:prstGeom prst="rect">
            <a:avLst/>
          </a:prstGeom>
          <a:noFill/>
          <a:ln>
            <a:noFill/>
          </a:ln>
        </p:spPr>
      </p:pic>
      <p:pic>
        <p:nvPicPr>
          <p:cNvPr id="159" name="Shape 159" descr="Checkliste, Zwischenablage, Fragebogen, Stift, Computer"/>
          <p:cNvPicPr preferRelativeResize="0"/>
          <p:nvPr/>
        </p:nvPicPr>
        <p:blipFill rotWithShape="1">
          <a:blip r:embed="rId5">
            <a:alphaModFix/>
          </a:blip>
          <a:srcRect/>
          <a:stretch/>
        </p:blipFill>
        <p:spPr>
          <a:xfrm>
            <a:off x="6381623" y="2629362"/>
            <a:ext cx="3293478" cy="3293478"/>
          </a:xfrm>
          <a:prstGeom prst="rect">
            <a:avLst/>
          </a:prstGeom>
          <a:noFill/>
          <a:ln>
            <a:noFill/>
          </a:ln>
        </p:spPr>
      </p:pic>
      <p:sp>
        <p:nvSpPr>
          <p:cNvPr id="160" name="Shape 160"/>
          <p:cNvSpPr txBox="1"/>
          <p:nvPr/>
        </p:nvSpPr>
        <p:spPr>
          <a:xfrm>
            <a:off x="6381623" y="6112591"/>
            <a:ext cx="372419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Questrial"/>
                <a:ea typeface="Questrial"/>
                <a:cs typeface="Questrial"/>
                <a:sym typeface="Questrial"/>
              </a:rPr>
              <a:t>https://pixabay.com/de/checkliste-zwischenablage-fragebogen-1622517/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EVALUIERUNG VON STÄRKEN UND SCHWÄCHEN</a:t>
            </a:r>
            <a:endParaRPr sz="5000" b="0" i="0" u="none" strike="noStrike" cap="none" dirty="0">
              <a:solidFill>
                <a:srgbClr val="464132"/>
              </a:solidFill>
              <a:latin typeface="Questrial"/>
              <a:ea typeface="Questrial"/>
              <a:cs typeface="Questrial"/>
              <a:sym typeface="Questrial"/>
            </a:endParaRPr>
          </a:p>
        </p:txBody>
      </p:sp>
      <p:sp>
        <p:nvSpPr>
          <p:cNvPr id="167" name="Shape 167"/>
          <p:cNvSpPr txBox="1">
            <a:spLocks noGrp="1"/>
          </p:cNvSpPr>
          <p:nvPr>
            <p:ph type="body" idx="1"/>
          </p:nvPr>
        </p:nvSpPr>
        <p:spPr>
          <a:xfrm>
            <a:off x="1024128" y="2286000"/>
            <a:ext cx="9720071" cy="4572000"/>
          </a:xfrm>
          <a:prstGeom prst="rect">
            <a:avLst/>
          </a:prstGeom>
          <a:noFill/>
          <a:ln>
            <a:noFill/>
          </a:ln>
        </p:spPr>
        <p:txBody>
          <a:bodyPr spcFirstLastPara="1" wrap="square" lIns="45700" tIns="45700" rIns="45700" bIns="45700" anchor="t" anchorCtr="0">
            <a:noAutofit/>
          </a:bodyPr>
          <a:lstStyle/>
          <a:p>
            <a:pPr marL="91440" marR="0" lvl="0" indent="-139700" algn="l" rtl="0">
              <a:lnSpc>
                <a:spcPct val="90000"/>
              </a:lnSpc>
              <a:spcBef>
                <a:spcPts val="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smtClean="0">
                <a:solidFill>
                  <a:schemeClr val="dk1"/>
                </a:solidFill>
                <a:latin typeface="Questrial"/>
                <a:ea typeface="Questrial"/>
                <a:cs typeface="Questrial"/>
                <a:sym typeface="Questrial"/>
              </a:rPr>
              <a:t>Die Analyse der </a:t>
            </a:r>
            <a:r>
              <a:rPr lang="en-GB" sz="2200" b="0" i="0" u="none" strike="noStrike" cap="none" dirty="0" err="1" smtClean="0">
                <a:solidFill>
                  <a:schemeClr val="dk1"/>
                </a:solidFill>
                <a:latin typeface="Questrial"/>
                <a:ea typeface="Questrial"/>
                <a:cs typeface="Questrial"/>
                <a:sym typeface="Questrial"/>
              </a:rPr>
              <a:t>ausgewählten</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Tätigkeiten</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findet</a:t>
            </a:r>
            <a:r>
              <a:rPr lang="en-GB" sz="2200" b="0" i="0" u="none" strike="noStrike" cap="none" dirty="0" smtClean="0">
                <a:solidFill>
                  <a:schemeClr val="dk1"/>
                </a:solidFill>
                <a:latin typeface="Questrial"/>
                <a:ea typeface="Questrial"/>
                <a:cs typeface="Questrial"/>
                <a:sym typeface="Questrial"/>
              </a:rPr>
              <a:t> in </a:t>
            </a:r>
            <a:r>
              <a:rPr lang="en-GB" sz="2200" b="0" i="0" u="none" strike="noStrike" cap="none" dirty="0" err="1" smtClean="0">
                <a:solidFill>
                  <a:schemeClr val="dk1"/>
                </a:solidFill>
                <a:latin typeface="Questrial"/>
                <a:ea typeface="Questrial"/>
                <a:cs typeface="Questrial"/>
                <a:sym typeface="Questrial"/>
              </a:rPr>
              <a:t>Hinblick</a:t>
            </a:r>
            <a:r>
              <a:rPr lang="en-GB" sz="2200" b="0" i="0" u="none" strike="noStrike" cap="none" dirty="0" smtClean="0">
                <a:solidFill>
                  <a:schemeClr val="dk1"/>
                </a:solidFill>
                <a:latin typeface="Questrial"/>
                <a:ea typeface="Questrial"/>
                <a:cs typeface="Questrial"/>
                <a:sym typeface="Questrial"/>
              </a:rPr>
              <a:t> auf die </a:t>
            </a:r>
            <a:r>
              <a:rPr lang="en-GB" sz="2200" b="0" i="0" u="none" strike="noStrike" cap="none" dirty="0" err="1" smtClean="0">
                <a:solidFill>
                  <a:schemeClr val="dk1"/>
                </a:solidFill>
                <a:latin typeface="Questrial"/>
                <a:ea typeface="Questrial"/>
                <a:cs typeface="Questrial"/>
                <a:sym typeface="Questrial"/>
              </a:rPr>
              <a:t>persönlichen</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Stärken</a:t>
            </a:r>
            <a:r>
              <a:rPr lang="en-GB" sz="2200" b="0" i="0" u="none" strike="noStrike" cap="none" dirty="0" smtClean="0">
                <a:solidFill>
                  <a:schemeClr val="dk1"/>
                </a:solidFill>
                <a:latin typeface="Questrial"/>
                <a:ea typeface="Questrial"/>
                <a:cs typeface="Questrial"/>
                <a:sym typeface="Questrial"/>
              </a:rPr>
              <a:t>- und </a:t>
            </a:r>
            <a:r>
              <a:rPr lang="en-GB" sz="2200" b="0" i="0" u="none" strike="noStrike" cap="none" dirty="0" err="1" smtClean="0">
                <a:solidFill>
                  <a:schemeClr val="dk1"/>
                </a:solidFill>
                <a:latin typeface="Questrial"/>
                <a:ea typeface="Questrial"/>
                <a:cs typeface="Questrial"/>
                <a:sym typeface="Questrial"/>
              </a:rPr>
              <a:t>Schwächen</a:t>
            </a:r>
            <a:r>
              <a:rPr lang="en-GB" dirty="0" smtClean="0"/>
              <a:t>-Analyse </a:t>
            </a:r>
            <a:r>
              <a:rPr lang="en-GB" sz="2200" b="0" i="0" u="none" strike="noStrike" cap="none" dirty="0" err="1" smtClean="0">
                <a:solidFill>
                  <a:schemeClr val="dk1"/>
                </a:solidFill>
                <a:latin typeface="Questrial"/>
                <a:ea typeface="Questrial"/>
                <a:cs typeface="Questrial"/>
                <a:sym typeface="Questrial"/>
              </a:rPr>
              <a:t>sowie</a:t>
            </a:r>
            <a:r>
              <a:rPr lang="en-GB" sz="2200" b="0" i="0" u="none" strike="noStrike" cap="none" dirty="0" smtClean="0">
                <a:solidFill>
                  <a:schemeClr val="dk1"/>
                </a:solidFill>
                <a:latin typeface="Questrial"/>
                <a:ea typeface="Questrial"/>
                <a:cs typeface="Questrial"/>
                <a:sym typeface="Questrial"/>
              </a:rPr>
              <a:t> </a:t>
            </a:r>
            <a:r>
              <a:rPr lang="en-GB" dirty="0" err="1" smtClean="0"/>
              <a:t>wahrgenommenen</a:t>
            </a:r>
            <a:r>
              <a:rPr lang="en-GB" dirty="0" smtClean="0"/>
              <a:t> </a:t>
            </a:r>
            <a:r>
              <a:rPr lang="en-GB" dirty="0" err="1" smtClean="0"/>
              <a:t>Einschränkungen</a:t>
            </a:r>
            <a:r>
              <a:rPr lang="en-GB" dirty="0" smtClean="0"/>
              <a:t> der </a:t>
            </a:r>
            <a:r>
              <a:rPr lang="en-GB" dirty="0" err="1" smtClean="0"/>
              <a:t>jeweiligen</a:t>
            </a:r>
            <a:r>
              <a:rPr lang="en-GB" dirty="0" smtClean="0"/>
              <a:t> Person </a:t>
            </a:r>
            <a:r>
              <a:rPr lang="en-GB" dirty="0" err="1" smtClean="0"/>
              <a:t>statt</a:t>
            </a:r>
            <a:r>
              <a:rPr lang="en-GB" dirty="0" smtClean="0"/>
              <a:t>. </a:t>
            </a:r>
          </a:p>
          <a:p>
            <a:pPr marL="91440" marR="0" lvl="0" indent="-139700" algn="l" rtl="0">
              <a:lnSpc>
                <a:spcPct val="90000"/>
              </a:lnSpc>
              <a:spcBef>
                <a:spcPts val="0"/>
              </a:spcBef>
              <a:spcAft>
                <a:spcPts val="0"/>
              </a:spcAft>
              <a:buClr>
                <a:schemeClr val="accent2"/>
              </a:buClr>
              <a:buSzPts val="2200"/>
              <a:buFont typeface="Noto Sans Symbols"/>
              <a:buChar char="▪"/>
            </a:pPr>
            <a:r>
              <a:rPr lang="en-GB" dirty="0" err="1" smtClean="0"/>
              <a:t>Aufnahme</a:t>
            </a:r>
            <a:r>
              <a:rPr lang="en-GB" dirty="0" smtClean="0"/>
              <a:t> </a:t>
            </a:r>
            <a:r>
              <a:rPr lang="en-GB" dirty="0" err="1" smtClean="0"/>
              <a:t>einer</a:t>
            </a:r>
            <a:r>
              <a:rPr lang="en-GB" dirty="0" smtClean="0"/>
              <a:t> </a:t>
            </a:r>
            <a:r>
              <a:rPr lang="en-GB" dirty="0" err="1" smtClean="0"/>
              <a:t>externen</a:t>
            </a:r>
            <a:r>
              <a:rPr lang="en-GB" dirty="0" smtClean="0"/>
              <a:t> </a:t>
            </a:r>
            <a:r>
              <a:rPr lang="en-GB" dirty="0" err="1" smtClean="0"/>
              <a:t>Sichtweise</a:t>
            </a:r>
            <a:r>
              <a:rPr lang="en-GB" dirty="0" smtClean="0"/>
              <a:t> </a:t>
            </a:r>
            <a:r>
              <a:rPr lang="en-GB" dirty="0" err="1" smtClean="0"/>
              <a:t>einer</a:t>
            </a:r>
            <a:r>
              <a:rPr lang="en-GB" dirty="0" smtClean="0"/>
              <a:t> Person </a:t>
            </a:r>
            <a:r>
              <a:rPr lang="en-GB" dirty="0" err="1" smtClean="0"/>
              <a:t>aus</a:t>
            </a:r>
            <a:r>
              <a:rPr lang="en-GB" dirty="0" smtClean="0"/>
              <a:t> </a:t>
            </a:r>
            <a:r>
              <a:rPr lang="en-GB" dirty="0" err="1" smtClean="0"/>
              <a:t>dem</a:t>
            </a:r>
            <a:r>
              <a:rPr lang="en-GB" dirty="0" smtClean="0"/>
              <a:t> </a:t>
            </a:r>
            <a:r>
              <a:rPr lang="en-GB" dirty="0" err="1" smtClean="0"/>
              <a:t>näheren</a:t>
            </a:r>
            <a:r>
              <a:rPr lang="en-GB" dirty="0" smtClean="0"/>
              <a:t> </a:t>
            </a:r>
            <a:r>
              <a:rPr lang="en-GB" dirty="0" err="1" smtClean="0"/>
              <a:t>Umfeld</a:t>
            </a:r>
            <a:r>
              <a:rPr lang="en-GB" dirty="0" smtClean="0"/>
              <a:t> des </a:t>
            </a:r>
            <a:r>
              <a:rPr lang="en-GB" dirty="0" err="1" smtClean="0"/>
              <a:t>Kandidaten</a:t>
            </a:r>
            <a:r>
              <a:rPr lang="en-GB" dirty="0" smtClean="0"/>
              <a:t>/der </a:t>
            </a:r>
            <a:r>
              <a:rPr lang="en-GB" dirty="0" err="1" smtClean="0"/>
              <a:t>Kandidatin</a:t>
            </a:r>
            <a:r>
              <a:rPr lang="en-GB" dirty="0" smtClean="0"/>
              <a:t> </a:t>
            </a:r>
          </a:p>
          <a:p>
            <a:pPr marL="91440" marR="0" lvl="0" indent="-139700" algn="l" rtl="0">
              <a:lnSpc>
                <a:spcPct val="90000"/>
              </a:lnSpc>
              <a:spcBef>
                <a:spcPts val="0"/>
              </a:spcBef>
              <a:spcAft>
                <a:spcPts val="0"/>
              </a:spcAft>
              <a:buClr>
                <a:schemeClr val="accent2"/>
              </a:buClr>
              <a:buSzPts val="2200"/>
              <a:buFont typeface="Noto Sans Symbols"/>
              <a:buChar char="▪"/>
            </a:pPr>
            <a:r>
              <a:rPr lang="en-GB" dirty="0" err="1" smtClean="0"/>
              <a:t>Vergleich</a:t>
            </a:r>
            <a:r>
              <a:rPr lang="en-GB" dirty="0" smtClean="0"/>
              <a:t> der </a:t>
            </a:r>
            <a:r>
              <a:rPr lang="en-GB" dirty="0" err="1" smtClean="0"/>
              <a:t>Selbstbeurteilung</a:t>
            </a:r>
            <a:r>
              <a:rPr lang="en-GB" dirty="0" smtClean="0"/>
              <a:t> und der </a:t>
            </a:r>
            <a:r>
              <a:rPr lang="en-GB" dirty="0" err="1" smtClean="0"/>
              <a:t>Beurteilung</a:t>
            </a:r>
            <a:r>
              <a:rPr lang="en-GB" dirty="0" smtClean="0"/>
              <a:t> der </a:t>
            </a:r>
            <a:r>
              <a:rPr lang="en-GB" dirty="0" err="1" smtClean="0"/>
              <a:t>anderen</a:t>
            </a:r>
            <a:r>
              <a:rPr lang="en-GB" dirty="0" smtClean="0"/>
              <a:t> Person</a:t>
            </a:r>
          </a:p>
          <a:p>
            <a:pPr marL="91440" marR="0" lvl="0" indent="-139700" algn="l" rtl="0">
              <a:lnSpc>
                <a:spcPct val="90000"/>
              </a:lnSpc>
              <a:spcBef>
                <a:spcPts val="0"/>
              </a:spcBef>
              <a:spcAft>
                <a:spcPts val="0"/>
              </a:spcAft>
              <a:buClr>
                <a:schemeClr val="accent2"/>
              </a:buClr>
              <a:buSzPts val="2200"/>
              <a:buFont typeface="Noto Sans Symbols"/>
              <a:buChar char="▪"/>
            </a:pPr>
            <a:r>
              <a:rPr lang="en-GB" dirty="0" err="1" smtClean="0"/>
              <a:t>Schlussfolgerung</a:t>
            </a:r>
            <a:endParaRPr lang="en-GB" dirty="0" smtClean="0"/>
          </a:p>
          <a:p>
            <a:pPr marL="0" marR="0" lvl="0" indent="0" algn="l" rtl="0">
              <a:lnSpc>
                <a:spcPct val="90000"/>
              </a:lnSpc>
              <a:spcBef>
                <a:spcPts val="1400"/>
              </a:spcBef>
              <a:spcAft>
                <a:spcPts val="0"/>
              </a:spcAft>
              <a:buClr>
                <a:schemeClr val="accent2"/>
              </a:buClr>
              <a:buSzPts val="2200"/>
              <a:buFont typeface="Questrial"/>
              <a:buNone/>
            </a:pPr>
            <a:endParaRPr sz="2200" b="0" i="0" u="none" strike="noStrike" cap="none" dirty="0">
              <a:solidFill>
                <a:schemeClr val="dk1"/>
              </a:solidFill>
              <a:latin typeface="Questrial"/>
              <a:ea typeface="Questrial"/>
              <a:cs typeface="Questrial"/>
              <a:sym typeface="Questrial"/>
            </a:endParaRPr>
          </a:p>
        </p:txBody>
      </p:sp>
      <p:pic>
        <p:nvPicPr>
          <p:cNvPr id="168" name="Shape 168"/>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69" name="Shape 169"/>
          <p:cNvPicPr preferRelativeResize="0"/>
          <p:nvPr/>
        </p:nvPicPr>
        <p:blipFill rotWithShape="1">
          <a:blip r:embed="rId4">
            <a:alphaModFix/>
          </a:blip>
          <a:srcRect/>
          <a:stretch/>
        </p:blipFill>
        <p:spPr>
          <a:xfrm>
            <a:off x="45334" y="81340"/>
            <a:ext cx="833837" cy="717630"/>
          </a:xfrm>
          <a:prstGeom prst="rect">
            <a:avLst/>
          </a:prstGeom>
          <a:noFill/>
          <a:ln>
            <a:noFill/>
          </a:ln>
        </p:spPr>
      </p:pic>
      <p:grpSp>
        <p:nvGrpSpPr>
          <p:cNvPr id="170" name="Shape 170"/>
          <p:cNvGrpSpPr/>
          <p:nvPr/>
        </p:nvGrpSpPr>
        <p:grpSpPr>
          <a:xfrm>
            <a:off x="6164088" y="4099120"/>
            <a:ext cx="4259018" cy="2475136"/>
            <a:chOff x="100343" y="202210"/>
            <a:chExt cx="4259018" cy="2475136"/>
          </a:xfrm>
        </p:grpSpPr>
        <p:sp>
          <p:nvSpPr>
            <p:cNvPr id="171" name="Shape 171"/>
            <p:cNvSpPr/>
            <p:nvPr/>
          </p:nvSpPr>
          <p:spPr>
            <a:xfrm>
              <a:off x="100343" y="202210"/>
              <a:ext cx="2475136" cy="2475136"/>
            </a:xfrm>
            <a:prstGeom prst="ellipse">
              <a:avLst/>
            </a:prstGeom>
            <a:solidFill>
              <a:schemeClr val="accent4">
                <a:alpha val="49803"/>
              </a:schemeClr>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p:nvPr/>
          </p:nvSpPr>
          <p:spPr>
            <a:xfrm>
              <a:off x="445970" y="494081"/>
              <a:ext cx="1427105" cy="18913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1900" dirty="0" smtClean="0">
                  <a:solidFill>
                    <a:schemeClr val="dk1"/>
                  </a:solidFill>
                  <a:latin typeface="Questrial"/>
                  <a:ea typeface="Questrial"/>
                  <a:cs typeface="Questrial"/>
                  <a:sym typeface="Questrial"/>
                </a:rPr>
                <a:t>STÄRKEN</a:t>
              </a:r>
              <a:endParaRPr sz="1900" dirty="0">
                <a:solidFill>
                  <a:schemeClr val="dk1"/>
                </a:solidFill>
                <a:latin typeface="Questrial"/>
                <a:ea typeface="Questrial"/>
                <a:cs typeface="Questrial"/>
                <a:sym typeface="Questrial"/>
              </a:endParaRPr>
            </a:p>
          </p:txBody>
        </p:sp>
        <p:sp>
          <p:nvSpPr>
            <p:cNvPr id="173" name="Shape 173"/>
            <p:cNvSpPr/>
            <p:nvPr/>
          </p:nvSpPr>
          <p:spPr>
            <a:xfrm>
              <a:off x="1884225" y="202210"/>
              <a:ext cx="2475136" cy="2475136"/>
            </a:xfrm>
            <a:prstGeom prst="ellipse">
              <a:avLst/>
            </a:prstGeom>
            <a:solidFill>
              <a:srgbClr val="C7995C">
                <a:alpha val="49803"/>
              </a:srgbClr>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txBox="1"/>
            <p:nvPr/>
          </p:nvSpPr>
          <p:spPr>
            <a:xfrm>
              <a:off x="2586629" y="494081"/>
              <a:ext cx="1596349" cy="18913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1900" dirty="0" smtClean="0">
                  <a:solidFill>
                    <a:schemeClr val="dk1"/>
                  </a:solidFill>
                  <a:latin typeface="Questrial"/>
                  <a:ea typeface="Questrial"/>
                  <a:cs typeface="Questrial"/>
                  <a:sym typeface="Questrial"/>
                </a:rPr>
                <a:t>SCHWÄCHEN</a:t>
              </a:r>
              <a:endParaRPr sz="1900" dirty="0">
                <a:solidFill>
                  <a:schemeClr val="dk1"/>
                </a:solidFill>
                <a:latin typeface="Questrial"/>
                <a:ea typeface="Questrial"/>
                <a:cs typeface="Questrial"/>
                <a:sym typeface="Quest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464132"/>
              </a:buClr>
              <a:buSzPts val="5000"/>
              <a:buFont typeface="Questrial"/>
              <a:buNone/>
            </a:pPr>
            <a:r>
              <a:rPr lang="en-GB" sz="5000" b="0" i="0" u="none" strike="noStrike" cap="none" dirty="0" smtClean="0">
                <a:solidFill>
                  <a:srgbClr val="464132"/>
                </a:solidFill>
                <a:latin typeface="Questrial"/>
                <a:ea typeface="Questrial"/>
                <a:cs typeface="Questrial"/>
                <a:sym typeface="Questrial"/>
              </a:rPr>
              <a:t>ERSTELLUNG DES KOMPETENZPROFILS</a:t>
            </a:r>
            <a:endParaRPr sz="5000" b="0" i="0" u="none" strike="noStrike" cap="none" dirty="0">
              <a:solidFill>
                <a:srgbClr val="464132"/>
              </a:solidFill>
              <a:latin typeface="Questrial"/>
              <a:ea typeface="Questrial"/>
              <a:cs typeface="Questrial"/>
              <a:sym typeface="Questrial"/>
            </a:endParaRPr>
          </a:p>
        </p:txBody>
      </p:sp>
      <p:sp>
        <p:nvSpPr>
          <p:cNvPr id="181" name="Shape 181"/>
          <p:cNvSpPr txBox="1">
            <a:spLocks noGrp="1"/>
          </p:cNvSpPr>
          <p:nvPr>
            <p:ph type="body" idx="1"/>
          </p:nvPr>
        </p:nvSpPr>
        <p:spPr>
          <a:xfrm>
            <a:off x="1024128" y="2286000"/>
            <a:ext cx="9720071" cy="4572000"/>
          </a:xfrm>
          <a:prstGeom prst="rect">
            <a:avLst/>
          </a:prstGeom>
          <a:noFill/>
          <a:ln>
            <a:noFill/>
          </a:ln>
        </p:spPr>
        <p:txBody>
          <a:bodyPr spcFirstLastPara="1" wrap="square" lIns="45700" tIns="45700" rIns="45700" bIns="45700" anchor="t" anchorCtr="0">
            <a:noAutofit/>
          </a:bodyPr>
          <a:lstStyle/>
          <a:p>
            <a:pPr marL="91440" marR="0" lvl="0" indent="-139700" algn="l" rtl="0">
              <a:lnSpc>
                <a:spcPct val="90000"/>
              </a:lnSpc>
              <a:spcBef>
                <a:spcPts val="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dirty="0" err="1" smtClean="0"/>
              <a:t>Zusammenfassung</a:t>
            </a:r>
            <a:r>
              <a:rPr lang="en-GB" dirty="0" smtClean="0"/>
              <a:t> der </a:t>
            </a:r>
            <a:r>
              <a:rPr lang="en-GB" dirty="0" err="1" smtClean="0"/>
              <a:t>Ergebnisse</a:t>
            </a:r>
            <a:r>
              <a:rPr lang="en-GB" dirty="0" smtClean="0"/>
              <a:t> </a:t>
            </a:r>
            <a:r>
              <a:rPr lang="en-GB" dirty="0" err="1" smtClean="0"/>
              <a:t>zur</a:t>
            </a:r>
            <a:r>
              <a:rPr lang="en-GB" dirty="0" smtClean="0"/>
              <a:t> </a:t>
            </a:r>
            <a:r>
              <a:rPr lang="en-GB" dirty="0" err="1" smtClean="0"/>
              <a:t>Erstellung</a:t>
            </a:r>
            <a:r>
              <a:rPr lang="en-GB" dirty="0" smtClean="0"/>
              <a:t> </a:t>
            </a:r>
            <a:r>
              <a:rPr lang="en-GB" dirty="0" err="1" smtClean="0"/>
              <a:t>eines</a:t>
            </a:r>
            <a:r>
              <a:rPr lang="en-GB" dirty="0" smtClean="0"/>
              <a:t> </a:t>
            </a:r>
            <a:r>
              <a:rPr lang="en-GB" dirty="0" err="1" smtClean="0"/>
              <a:t>Kompetenzprofils</a:t>
            </a:r>
            <a:endParaRPr lang="en-GB" dirty="0" smtClean="0"/>
          </a:p>
          <a:p>
            <a:pPr marL="0" marR="0" lvl="0" indent="0" algn="l" rtl="0">
              <a:lnSpc>
                <a:spcPct val="90000"/>
              </a:lnSpc>
              <a:spcBef>
                <a:spcPts val="0"/>
              </a:spcBef>
              <a:spcAft>
                <a:spcPts val="0"/>
              </a:spcAft>
              <a:buClr>
                <a:schemeClr val="accent2"/>
              </a:buClr>
              <a:buSzPts val="2200"/>
              <a:buNone/>
            </a:pPr>
            <a:endParaRPr lang="en-GB" dirty="0" smtClean="0"/>
          </a:p>
          <a:p>
            <a:pPr marL="91440" marR="0" lvl="0" indent="-139700" algn="l" rtl="0">
              <a:lnSpc>
                <a:spcPct val="90000"/>
              </a:lnSpc>
              <a:spcBef>
                <a:spcPts val="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Liste</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individueller</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Kompetenzen</a:t>
            </a:r>
            <a:endParaRPr lang="en-GB" sz="2200" b="0" i="0" u="none" strike="noStrike" cap="none" dirty="0" smtClean="0">
              <a:solidFill>
                <a:schemeClr val="dk1"/>
              </a:solidFill>
              <a:latin typeface="Questrial"/>
              <a:ea typeface="Questrial"/>
              <a:cs typeface="Questrial"/>
              <a:sym typeface="Questrial"/>
            </a:endParaRPr>
          </a:p>
          <a:p>
            <a:pPr marL="91440" marR="0" lvl="0" indent="-139700" algn="l" rtl="0">
              <a:lnSpc>
                <a:spcPct val="90000"/>
              </a:lnSpc>
              <a:spcBef>
                <a:spcPts val="0"/>
              </a:spcBef>
              <a:spcAft>
                <a:spcPts val="0"/>
              </a:spcAft>
              <a:buClr>
                <a:schemeClr val="accent2"/>
              </a:buClr>
              <a:buSzPts val="2200"/>
              <a:buFont typeface="Noto Sans Symbols"/>
              <a:buChar char="▪"/>
            </a:pPr>
            <a:endParaRPr lang="en-GB" sz="2200" b="0" i="0" u="none" strike="noStrike" cap="none" dirty="0" smtClean="0">
              <a:solidFill>
                <a:schemeClr val="dk1"/>
              </a:solidFill>
              <a:latin typeface="Questrial"/>
              <a:ea typeface="Questrial"/>
              <a:cs typeface="Questrial"/>
              <a:sym typeface="Questrial"/>
            </a:endParaRPr>
          </a:p>
          <a:p>
            <a:pPr marL="91440" marR="0" lvl="0" indent="-139700" algn="l" rtl="0">
              <a:lnSpc>
                <a:spcPct val="90000"/>
              </a:lnSpc>
              <a:spcBef>
                <a:spcPts val="0"/>
              </a:spcBef>
              <a:spcAft>
                <a:spcPts val="0"/>
              </a:spcAft>
              <a:buClr>
                <a:schemeClr val="accent2"/>
              </a:buClr>
              <a:buSzPts val="2200"/>
              <a:buFont typeface="Noto Sans Symbols"/>
              <a:buChar char="▪"/>
            </a:pPr>
            <a:r>
              <a:rPr lang="en-GB" sz="2200" b="0" i="0" u="none" strike="noStrike" cap="none" dirty="0" smtClean="0">
                <a:solidFill>
                  <a:schemeClr val="dk1"/>
                </a:solidFill>
                <a:latin typeface="Questrial"/>
                <a:ea typeface="Questrial"/>
                <a:cs typeface="Questrial"/>
                <a:sym typeface="Questrial"/>
              </a:rPr>
              <a:t>Definition des </a:t>
            </a:r>
            <a:r>
              <a:rPr lang="en-GB" sz="2200" b="0" i="0" u="none" strike="noStrike" cap="none" dirty="0" err="1" smtClean="0">
                <a:solidFill>
                  <a:schemeClr val="dk1"/>
                </a:solidFill>
                <a:latin typeface="Questrial"/>
                <a:ea typeface="Questrial"/>
                <a:cs typeface="Questrial"/>
                <a:sym typeface="Questrial"/>
              </a:rPr>
              <a:t>Zusammenhanges</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bzw</a:t>
            </a:r>
            <a:r>
              <a:rPr lang="en-GB" sz="2200" b="0" i="0" u="none" strike="noStrike" cap="none" dirty="0" smtClean="0">
                <a:solidFill>
                  <a:schemeClr val="dk1"/>
                </a:solidFill>
                <a:latin typeface="Questrial"/>
                <a:ea typeface="Questrial"/>
                <a:cs typeface="Questrial"/>
                <a:sym typeface="Questrial"/>
              </a:rPr>
              <a:t>. der</a:t>
            </a:r>
          </a:p>
          <a:p>
            <a:pPr marL="0" marR="0" lvl="0" indent="0" algn="l" rtl="0">
              <a:lnSpc>
                <a:spcPct val="90000"/>
              </a:lnSpc>
              <a:spcBef>
                <a:spcPts val="0"/>
              </a:spcBef>
              <a:spcAft>
                <a:spcPts val="0"/>
              </a:spcAft>
              <a:buClr>
                <a:schemeClr val="accent2"/>
              </a:buClr>
              <a:buSzPts val="2200"/>
              <a:buNone/>
            </a:pPr>
            <a:r>
              <a:rPr lang="en-GB" dirty="0"/>
              <a:t> </a:t>
            </a:r>
            <a:r>
              <a:rPr lang="en-GB" dirty="0" smtClean="0"/>
              <a:t> </a:t>
            </a:r>
            <a:r>
              <a:rPr lang="en-GB" dirty="0" err="1" smtClean="0"/>
              <a:t>Tätigkeit</a:t>
            </a:r>
            <a:r>
              <a:rPr lang="en-GB" dirty="0" smtClean="0"/>
              <a:t>, </a:t>
            </a:r>
            <a:r>
              <a:rPr lang="en-GB" dirty="0" err="1" smtClean="0"/>
              <a:t>bei</a:t>
            </a:r>
            <a:r>
              <a:rPr lang="en-GB" dirty="0" smtClean="0"/>
              <a:t> der die </a:t>
            </a:r>
            <a:r>
              <a:rPr lang="en-GB" dirty="0" err="1" smtClean="0"/>
              <a:t>Kompetenz</a:t>
            </a:r>
            <a:r>
              <a:rPr lang="en-GB" dirty="0" smtClean="0"/>
              <a:t> </a:t>
            </a:r>
            <a:r>
              <a:rPr lang="en-GB" dirty="0" err="1" smtClean="0"/>
              <a:t>angewandt</a:t>
            </a:r>
            <a:endParaRPr lang="en-GB" dirty="0"/>
          </a:p>
          <a:p>
            <a:pPr marL="0" marR="0" lvl="0" indent="0" algn="l" rtl="0">
              <a:lnSpc>
                <a:spcPct val="90000"/>
              </a:lnSpc>
              <a:spcBef>
                <a:spcPts val="0"/>
              </a:spcBef>
              <a:spcAft>
                <a:spcPts val="0"/>
              </a:spcAft>
              <a:buClr>
                <a:schemeClr val="accent2"/>
              </a:buClr>
              <a:buSzPts val="2200"/>
              <a:buNone/>
            </a:pP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wurde</a:t>
            </a:r>
            <a:endParaRPr sz="2200" b="0" i="0" u="none" strike="noStrike" cap="none" dirty="0">
              <a:solidFill>
                <a:schemeClr val="dk1"/>
              </a:solidFill>
              <a:latin typeface="Questrial"/>
              <a:ea typeface="Questrial"/>
              <a:cs typeface="Questrial"/>
              <a:sym typeface="Questrial"/>
            </a:endParaRPr>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de-AT" sz="2200" b="0" i="0" u="none" strike="noStrike" cap="none" dirty="0" smtClean="0">
                <a:solidFill>
                  <a:schemeClr val="dk1"/>
                </a:solidFill>
                <a:latin typeface="Questrial"/>
                <a:ea typeface="Questrial"/>
                <a:cs typeface="Questrial"/>
                <a:sym typeface="Questrial"/>
              </a:rPr>
              <a:t>Ergebnis/Erfolg der Aktivität</a:t>
            </a:r>
            <a:endParaRPr dirty="0"/>
          </a:p>
          <a:p>
            <a:pPr marL="91440" marR="0" lvl="0" indent="-139700" algn="l" rtl="0">
              <a:lnSpc>
                <a:spcPct val="90000"/>
              </a:lnSpc>
              <a:spcBef>
                <a:spcPts val="1400"/>
              </a:spcBef>
              <a:spcAft>
                <a:spcPts val="0"/>
              </a:spcAft>
              <a:buClr>
                <a:schemeClr val="accent2"/>
              </a:buClr>
              <a:buSzPts val="2200"/>
              <a:buFont typeface="Noto Sans Symbols"/>
              <a:buChar char="▪"/>
            </a:pPr>
            <a:r>
              <a:rPr lang="en-GB" sz="2200" b="0" i="0" u="none" strike="noStrike" cap="none" dirty="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Beurteilung</a:t>
            </a:r>
            <a:r>
              <a:rPr lang="en-GB" sz="2200" b="0" i="0" u="none" strike="noStrike" cap="none" dirty="0" smtClean="0">
                <a:solidFill>
                  <a:schemeClr val="dk1"/>
                </a:solidFill>
                <a:latin typeface="Questrial"/>
                <a:ea typeface="Questrial"/>
                <a:cs typeface="Questrial"/>
                <a:sym typeface="Questrial"/>
              </a:rPr>
              <a:t> der </a:t>
            </a:r>
            <a:r>
              <a:rPr lang="en-GB" sz="2200" b="0" i="0" u="none" strike="noStrike" cap="none" dirty="0" err="1" smtClean="0">
                <a:solidFill>
                  <a:schemeClr val="dk1"/>
                </a:solidFill>
                <a:latin typeface="Questrial"/>
                <a:ea typeface="Questrial"/>
                <a:cs typeface="Questrial"/>
                <a:sym typeface="Questrial"/>
              </a:rPr>
              <a:t>Kompetenzebe</a:t>
            </a:r>
            <a:r>
              <a:rPr lang="en-GB" dirty="0" err="1" smtClean="0"/>
              <a:t>ne</a:t>
            </a:r>
            <a:r>
              <a:rPr lang="en-GB" sz="2200" b="0" i="0" u="none" strike="noStrike" cap="none" dirty="0" smtClean="0">
                <a:solidFill>
                  <a:schemeClr val="dk1"/>
                </a:solidFill>
                <a:latin typeface="Questrial"/>
                <a:ea typeface="Questrial"/>
                <a:cs typeface="Questrial"/>
                <a:sym typeface="Questrial"/>
              </a:rPr>
              <a:t> </a:t>
            </a:r>
            <a:endParaRPr dirty="0"/>
          </a:p>
          <a:p>
            <a:pPr marL="0" marR="0" lvl="0" indent="0" algn="l" rtl="0">
              <a:lnSpc>
                <a:spcPct val="90000"/>
              </a:lnSpc>
              <a:spcBef>
                <a:spcPts val="1400"/>
              </a:spcBef>
              <a:spcAft>
                <a:spcPts val="0"/>
              </a:spcAft>
              <a:buClr>
                <a:schemeClr val="accent2"/>
              </a:buClr>
              <a:buSzPts val="2200"/>
              <a:buFont typeface="Questrial"/>
              <a:buNone/>
            </a:pPr>
            <a:r>
              <a:rPr lang="en-GB" sz="2200" b="0" i="0" u="none" strike="noStrike" cap="none" dirty="0" smtClean="0">
                <a:solidFill>
                  <a:schemeClr val="dk1"/>
                </a:solidFill>
                <a:latin typeface="Questrial"/>
                <a:ea typeface="Questrial"/>
                <a:cs typeface="Questrial"/>
                <a:sym typeface="Questrial"/>
              </a:rPr>
              <a:t>(</a:t>
            </a:r>
            <a:r>
              <a:rPr lang="en-GB" sz="2200" b="0" i="0" u="none" strike="noStrike" cap="none" dirty="0" err="1" smtClean="0">
                <a:solidFill>
                  <a:schemeClr val="dk1"/>
                </a:solidFill>
                <a:latin typeface="Questrial"/>
                <a:ea typeface="Questrial"/>
                <a:cs typeface="Questrial"/>
                <a:sym typeface="Questrial"/>
              </a:rPr>
              <a:t>z.B</a:t>
            </a:r>
            <a:r>
              <a:rPr lang="en-GB" sz="2200" b="0" i="0" u="none" strike="noStrike" cap="none" dirty="0" smtClean="0">
                <a:solidFill>
                  <a:schemeClr val="dk1"/>
                </a:solidFill>
                <a:latin typeface="Questrial"/>
                <a:ea typeface="Questrial"/>
                <a:cs typeface="Questrial"/>
                <a:sym typeface="Questrial"/>
              </a:rPr>
              <a:t>. von </a:t>
            </a:r>
            <a:r>
              <a:rPr lang="en-GB" sz="2200" b="0" i="0" u="none" strike="noStrike" cap="none" dirty="0" err="1" smtClean="0">
                <a:solidFill>
                  <a:schemeClr val="dk1"/>
                </a:solidFill>
                <a:latin typeface="Questrial"/>
                <a:ea typeface="Questrial"/>
                <a:cs typeface="Questrial"/>
                <a:sym typeface="Questrial"/>
              </a:rPr>
              <a:t>niedrig</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bis</a:t>
            </a:r>
            <a:r>
              <a:rPr lang="en-GB" sz="2200" b="0" i="0" u="none" strike="noStrike" cap="none" dirty="0" smtClean="0">
                <a:solidFill>
                  <a:schemeClr val="dk1"/>
                </a:solidFill>
                <a:latin typeface="Questrial"/>
                <a:ea typeface="Questrial"/>
                <a:cs typeface="Questrial"/>
                <a:sym typeface="Questrial"/>
              </a:rPr>
              <a:t> </a:t>
            </a:r>
            <a:r>
              <a:rPr lang="en-GB" sz="2200" b="0" i="0" u="none" strike="noStrike" cap="none" dirty="0" err="1" smtClean="0">
                <a:solidFill>
                  <a:schemeClr val="dk1"/>
                </a:solidFill>
                <a:latin typeface="Questrial"/>
                <a:ea typeface="Questrial"/>
                <a:cs typeface="Questrial"/>
                <a:sym typeface="Questrial"/>
              </a:rPr>
              <a:t>hoch</a:t>
            </a:r>
            <a:r>
              <a:rPr lang="en-GB" sz="2200" b="0" i="0" u="none" strike="noStrike" cap="none" dirty="0" smtClean="0">
                <a:solidFill>
                  <a:schemeClr val="dk1"/>
                </a:solidFill>
                <a:latin typeface="Questrial"/>
                <a:ea typeface="Questrial"/>
                <a:cs typeface="Questrial"/>
                <a:sym typeface="Questrial"/>
              </a:rPr>
              <a:t> auf </a:t>
            </a:r>
            <a:r>
              <a:rPr lang="en-GB" sz="2200" b="0" i="0" u="none" strike="noStrike" cap="none" dirty="0" err="1" smtClean="0">
                <a:solidFill>
                  <a:schemeClr val="dk1"/>
                </a:solidFill>
                <a:latin typeface="Questrial"/>
                <a:ea typeface="Questrial"/>
                <a:cs typeface="Questrial"/>
                <a:sym typeface="Questrial"/>
              </a:rPr>
              <a:t>einer</a:t>
            </a:r>
            <a:r>
              <a:rPr lang="en-GB" sz="2200" b="0" i="0" u="none" strike="noStrike" cap="none" dirty="0" smtClean="0">
                <a:solidFill>
                  <a:schemeClr val="dk1"/>
                </a:solidFill>
                <a:latin typeface="Questrial"/>
                <a:ea typeface="Questrial"/>
                <a:cs typeface="Questrial"/>
                <a:sym typeface="Questrial"/>
              </a:rPr>
              <a:t> 5-Punkte-</a:t>
            </a:r>
          </a:p>
          <a:p>
            <a:pPr marL="0" marR="0" lvl="0" indent="0" algn="l" rtl="0">
              <a:lnSpc>
                <a:spcPct val="90000"/>
              </a:lnSpc>
              <a:spcBef>
                <a:spcPts val="1400"/>
              </a:spcBef>
              <a:spcAft>
                <a:spcPts val="0"/>
              </a:spcAft>
              <a:buClr>
                <a:schemeClr val="accent2"/>
              </a:buClr>
              <a:buSzPts val="2200"/>
              <a:buFont typeface="Questrial"/>
              <a:buNone/>
            </a:pPr>
            <a:r>
              <a:rPr lang="en-GB" dirty="0" err="1" smtClean="0"/>
              <a:t>Skala</a:t>
            </a:r>
            <a:r>
              <a:rPr lang="en-GB" dirty="0" smtClean="0"/>
              <a:t>, etc.)</a:t>
            </a:r>
            <a:endParaRPr sz="2200" b="0" i="0" u="none" strike="noStrike" cap="none" dirty="0">
              <a:solidFill>
                <a:schemeClr val="dk1"/>
              </a:solidFill>
              <a:latin typeface="Questrial"/>
              <a:ea typeface="Questrial"/>
              <a:cs typeface="Questrial"/>
              <a:sym typeface="Questrial"/>
            </a:endParaRPr>
          </a:p>
        </p:txBody>
      </p:sp>
      <p:pic>
        <p:nvPicPr>
          <p:cNvPr id="182" name="Shape 182"/>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183" name="Shape 183"/>
          <p:cNvPicPr preferRelativeResize="0"/>
          <p:nvPr/>
        </p:nvPicPr>
        <p:blipFill rotWithShape="1">
          <a:blip r:embed="rId4">
            <a:alphaModFix/>
          </a:blip>
          <a:srcRect/>
          <a:stretch/>
        </p:blipFill>
        <p:spPr>
          <a:xfrm>
            <a:off x="45334" y="81340"/>
            <a:ext cx="833837" cy="717630"/>
          </a:xfrm>
          <a:prstGeom prst="rect">
            <a:avLst/>
          </a:prstGeom>
          <a:noFill/>
          <a:ln>
            <a:noFill/>
          </a:ln>
        </p:spPr>
      </p:pic>
      <p:pic>
        <p:nvPicPr>
          <p:cNvPr id="184" name="Shape 184" descr="Unternehmen, Zeichnung, Kugelschreiber, Bunt, Papier"/>
          <p:cNvPicPr preferRelativeResize="0"/>
          <p:nvPr/>
        </p:nvPicPr>
        <p:blipFill rotWithShape="1">
          <a:blip r:embed="rId5">
            <a:alphaModFix/>
          </a:blip>
          <a:srcRect/>
          <a:stretch/>
        </p:blipFill>
        <p:spPr>
          <a:xfrm>
            <a:off x="6761161" y="2687044"/>
            <a:ext cx="5138320" cy="3425547"/>
          </a:xfrm>
          <a:prstGeom prst="rect">
            <a:avLst/>
          </a:prstGeom>
          <a:noFill/>
          <a:ln>
            <a:noFill/>
          </a:ln>
        </p:spPr>
      </p:pic>
      <p:sp>
        <p:nvSpPr>
          <p:cNvPr id="185" name="Shape 185"/>
          <p:cNvSpPr txBox="1"/>
          <p:nvPr/>
        </p:nvSpPr>
        <p:spPr>
          <a:xfrm>
            <a:off x="6481011" y="6133873"/>
            <a:ext cx="394209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Questrial"/>
                <a:ea typeface="Questrial"/>
                <a:cs typeface="Questrial"/>
                <a:sym typeface="Questrial"/>
              </a:rPr>
              <a:t>https://pixabay.com/de/unternehmen-zeichnung-kugelschreiber-3277947/</a:t>
            </a:r>
            <a:endParaRPr/>
          </a:p>
        </p:txBody>
      </p:sp>
    </p:spTree>
  </p:cSld>
  <p:clrMapOvr>
    <a:masterClrMapping/>
  </p:clrMapOvr>
</p:sld>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Breitbild</PresentationFormat>
  <Paragraphs>159</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Tw Cen MT</vt:lpstr>
      <vt:lpstr>Calibri</vt:lpstr>
      <vt:lpstr>Arial</vt:lpstr>
      <vt:lpstr>Questrial</vt:lpstr>
      <vt:lpstr>Noto Sans Symbols</vt:lpstr>
      <vt:lpstr>Integral</vt:lpstr>
      <vt:lpstr>KOMPETENZANALYSE</vt:lpstr>
      <vt:lpstr>WARUM SOLL MAN KOMPETENZEN ANALYSIEREN?</vt:lpstr>
      <vt:lpstr>DIE STUFEN DER KOMPETENZ-ANALYSE</vt:lpstr>
      <vt:lpstr>BIOGRAFISCHE EREIGNISSE</vt:lpstr>
      <vt:lpstr>ERSTELLUNG DES LEBENSLAUFES</vt:lpstr>
      <vt:lpstr>REFLEXION AUSGEWÄHLTER LERNPROZESSE</vt:lpstr>
      <vt:lpstr>ZUGESCHRIEBENE KOMPETENZEN</vt:lpstr>
      <vt:lpstr>EVALUIERUNG VON STÄRKEN UND SCHWÄCHEN</vt:lpstr>
      <vt:lpstr>ERSTELLUNG DES KOMPETENZPROFILS</vt:lpstr>
      <vt:lpstr>BEISPIELHAFTES KOMPETENZPROFIL</vt:lpstr>
      <vt:lpstr>ERGEBNISSE EINER KOMPETENZBEURTEILUNG</vt:lpstr>
      <vt:lpstr>VIELEN DANK FÜR IHRE MITARBEIT!</vt:lpstr>
      <vt:lpstr>REFERENZEN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KOMPETENZANALYSE</dc:title>
  <dc:creator>Schmidt Thomas MSc, Mag., WKBGL Sparte Handel</dc:creator>
  <cp:lastModifiedBy>Claudia Prasch-Hofer</cp:lastModifiedBy>
  <cp:revision>13</cp:revision>
  <dcterms:modified xsi:type="dcterms:W3CDTF">2018-07-09T11:59:35Z</dcterms:modified>
</cp:coreProperties>
</file>