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58" r:id="rId3"/>
    <p:sldId id="259" r:id="rId4"/>
    <p:sldId id="257" r:id="rId5"/>
    <p:sldId id="268" r:id="rId6"/>
    <p:sldId id="283" r:id="rId7"/>
    <p:sldId id="289" r:id="rId8"/>
    <p:sldId id="267" r:id="rId9"/>
    <p:sldId id="290" r:id="rId10"/>
    <p:sldId id="284" r:id="rId11"/>
    <p:sldId id="285" r:id="rId12"/>
    <p:sldId id="286" r:id="rId13"/>
    <p:sldId id="287" r:id="rId14"/>
    <p:sldId id="288"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0B1"/>
    <a:srgbClr val="4960A1"/>
    <a:srgbClr val="3072BA"/>
    <a:srgbClr val="039BE7"/>
    <a:srgbClr val="9CBEBD"/>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1119" autoAdjust="0"/>
  </p:normalViewPr>
  <p:slideViewPr>
    <p:cSldViewPr snapToGrid="0">
      <p:cViewPr varScale="1">
        <p:scale>
          <a:sx n="106" d="100"/>
          <a:sy n="106" d="100"/>
        </p:scale>
        <p:origin x="1026" y="84"/>
      </p:cViewPr>
      <p:guideLst>
        <p:guide orient="horz" pos="2160"/>
        <p:guide pos="3840"/>
      </p:guideLst>
    </p:cSldViewPr>
  </p:slideViewPr>
  <p:outlineViewPr>
    <p:cViewPr>
      <p:scale>
        <a:sx n="33" d="100"/>
        <a:sy n="33" d="100"/>
      </p:scale>
      <p:origin x="12" y="7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24/6/2018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a:t>
            </a:fld>
            <a:endParaRPr lang="el-GR"/>
          </a:p>
        </p:txBody>
      </p:sp>
    </p:spTree>
    <p:extLst>
      <p:ext uri="{BB962C8B-B14F-4D97-AF65-F5344CB8AC3E}">
        <p14:creationId xmlns:p14="http://schemas.microsoft.com/office/powerpoint/2010/main" val="3929827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24/06/2018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extLst>
      <p:ext uri="{BB962C8B-B14F-4D97-AF65-F5344CB8AC3E}">
        <p14:creationId xmlns:p14="http://schemas.microsoft.com/office/powerpoint/2010/main" val="331835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EB748B2-7BBB-4B8D-9690-2A4E53DBCE9F}" type="slidenum">
              <a:rPr lang="en-GB" smtClean="0"/>
              <a:pPr/>
              <a:t>3</a:t>
            </a:fld>
            <a:endParaRPr lang="en-GB"/>
          </a:p>
        </p:txBody>
      </p:sp>
    </p:spTree>
    <p:extLst>
      <p:ext uri="{BB962C8B-B14F-4D97-AF65-F5344CB8AC3E}">
        <p14:creationId xmlns:p14="http://schemas.microsoft.com/office/powerpoint/2010/main" val="33371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299680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14</a:t>
            </a:fld>
            <a:endParaRPr lang="en-GB"/>
          </a:p>
        </p:txBody>
      </p:sp>
    </p:spTree>
    <p:extLst>
      <p:ext uri="{BB962C8B-B14F-4D97-AF65-F5344CB8AC3E}">
        <p14:creationId xmlns:p14="http://schemas.microsoft.com/office/powerpoint/2010/main" val="287540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6/24/2018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6/24/2018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6/24/2018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4.xml"/><Relationship Id="rId7"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25.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emf"/><Relationship Id="rId5" Type="http://schemas.openxmlformats.org/officeDocument/2006/relationships/image" Target="../media/image8.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image" Target="../media/image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jpeg"/><Relationship Id="rId10" Type="http://schemas.openxmlformats.org/officeDocument/2006/relationships/image" Target="../media/image5.emf"/><Relationship Id="rId4" Type="http://schemas.openxmlformats.org/officeDocument/2006/relationships/image" Target="../media/image11.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5.emf"/><Relationship Id="rId5" Type="http://schemas.openxmlformats.org/officeDocument/2006/relationships/image" Target="../media/image19.jpeg"/><Relationship Id="rId4" Type="http://schemas.openxmlformats.org/officeDocument/2006/relationships/hyperlink" Target="https://www.careeraddict.com/the-importance-of-interpersonal-skills-in-the-workpla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4B3B9CD-92AC-44A7-9066-431851008D30}"/>
              </a:ext>
            </a:extLst>
          </p:cNvPr>
          <p:cNvSpPr>
            <a:spLocks noGrp="1"/>
          </p:cNvSpPr>
          <p:nvPr>
            <p:ph type="ctrTitle" idx="4294967295"/>
          </p:nvPr>
        </p:nvSpPr>
        <p:spPr>
          <a:xfrm>
            <a:off x="528034" y="2176821"/>
            <a:ext cx="4932608" cy="2922587"/>
          </a:xfrm>
          <a:solidFill>
            <a:schemeClr val="bg1"/>
          </a:solidFill>
          <a:ln>
            <a:solidFill>
              <a:srgbClr val="9CBEBD"/>
            </a:solidFill>
          </a:ln>
        </p:spPr>
        <p:txBody>
          <a:bodyPr>
            <a:noAutofit/>
          </a:bodyPr>
          <a:lstStyle/>
          <a:p>
            <a:r>
              <a:rPr lang="en-US" sz="4000" b="1" dirty="0" err="1" smtClean="0">
                <a:solidFill>
                  <a:srgbClr val="9CBEBD"/>
                </a:solidFill>
              </a:rPr>
              <a:t>Abilità</a:t>
            </a:r>
            <a:r>
              <a:rPr lang="en-US" sz="4000" b="1" dirty="0" smtClean="0">
                <a:solidFill>
                  <a:srgbClr val="9CBEBD"/>
                </a:solidFill>
              </a:rPr>
              <a:t> </a:t>
            </a:r>
            <a:r>
              <a:rPr lang="en-US" sz="4000" b="1" dirty="0" err="1" smtClean="0">
                <a:solidFill>
                  <a:srgbClr val="9CBEBD"/>
                </a:solidFill>
              </a:rPr>
              <a:t>sociali</a:t>
            </a:r>
            <a:r>
              <a:rPr lang="en-US" sz="4000" b="1" dirty="0" smtClean="0"/>
              <a:t>, </a:t>
            </a:r>
            <a:r>
              <a:rPr lang="en-US" sz="4000" b="1" dirty="0" err="1" smtClean="0"/>
              <a:t>Cosa</a:t>
            </a:r>
            <a:r>
              <a:rPr lang="en-US" sz="4000" b="1" dirty="0" smtClean="0"/>
              <a:t> </a:t>
            </a:r>
            <a:r>
              <a:rPr lang="en-US" sz="4000" b="1" dirty="0" err="1" smtClean="0">
                <a:solidFill>
                  <a:srgbClr val="9CBEBD"/>
                </a:solidFill>
              </a:rPr>
              <a:t>significa</a:t>
            </a:r>
            <a:r>
              <a:rPr lang="en-US" sz="4000" b="1" dirty="0" smtClean="0"/>
              <a:t>.</a:t>
            </a:r>
            <a:r>
              <a:rPr lang="el-GR" sz="4000" dirty="0" smtClean="0"/>
              <a:t/>
            </a:r>
            <a:br>
              <a:rPr lang="el-GR" sz="4000" dirty="0" smtClean="0"/>
            </a:br>
            <a:r>
              <a:rPr lang="it-IT" sz="4000" b="1" dirty="0" smtClean="0"/>
              <a:t>L’importanza delle</a:t>
            </a:r>
            <a:r>
              <a:rPr lang="en-US" sz="4000" b="1" dirty="0" smtClean="0"/>
              <a:t> </a:t>
            </a:r>
            <a:r>
              <a:rPr lang="en-US" sz="4000" b="1" dirty="0" err="1" smtClean="0">
                <a:solidFill>
                  <a:srgbClr val="9CBEBD"/>
                </a:solidFill>
              </a:rPr>
              <a:t>capacità</a:t>
            </a:r>
            <a:r>
              <a:rPr lang="en-US" sz="4000" b="1" dirty="0" smtClean="0">
                <a:solidFill>
                  <a:srgbClr val="9CBEBD"/>
                </a:solidFill>
              </a:rPr>
              <a:t> </a:t>
            </a:r>
            <a:r>
              <a:rPr lang="en-US" sz="4000" b="1" dirty="0" err="1" smtClean="0">
                <a:solidFill>
                  <a:srgbClr val="9CBEBD"/>
                </a:solidFill>
              </a:rPr>
              <a:t>interpersonali</a:t>
            </a:r>
            <a:r>
              <a:rPr lang="en-US" sz="4000" b="1" dirty="0" smtClean="0">
                <a:solidFill>
                  <a:srgbClr val="9CBEBD"/>
                </a:solidFill>
              </a:rPr>
              <a:t> </a:t>
            </a:r>
            <a:r>
              <a:rPr lang="en-US" sz="4000" b="1" dirty="0" err="1" smtClean="0"/>
              <a:t>nella</a:t>
            </a:r>
            <a:r>
              <a:rPr lang="en-US" sz="4000" b="1" dirty="0" smtClean="0"/>
              <a:t> vita </a:t>
            </a:r>
            <a:r>
              <a:rPr lang="en-US" sz="4000" b="1" dirty="0" err="1" smtClean="0"/>
              <a:t>professionale</a:t>
            </a:r>
            <a:r>
              <a:rPr lang="en-US" sz="4000" b="1" dirty="0" smtClean="0"/>
              <a:t>.</a:t>
            </a:r>
            <a:endParaRPr lang="el-GR" sz="4000" dirty="0"/>
          </a:p>
        </p:txBody>
      </p:sp>
      <p:pic>
        <p:nvPicPr>
          <p:cNvPr id="8"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10721823" y="5774419"/>
            <a:ext cx="1259047" cy="1083581"/>
          </a:xfrm>
          <a:prstGeom prst="rect">
            <a:avLst/>
          </a:prstGeom>
        </p:spPr>
      </p:pic>
      <p:pic>
        <p:nvPicPr>
          <p:cNvPr id="9" name="Picture 8" descr="09office.jpg"/>
          <p:cNvPicPr>
            <a:picLocks noChangeAspect="1"/>
          </p:cNvPicPr>
          <p:nvPr/>
        </p:nvPicPr>
        <p:blipFill>
          <a:blip r:embed="rId5"/>
          <a:stretch>
            <a:fillRect/>
          </a:stretch>
        </p:blipFill>
        <p:spPr>
          <a:xfrm>
            <a:off x="5795090" y="1455313"/>
            <a:ext cx="6160736" cy="4104000"/>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smtClean="0">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1"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803976" y="6044552"/>
            <a:ext cx="1476375" cy="419100"/>
          </a:xfrm>
          <a:prstGeom prst="rect">
            <a:avLst/>
          </a:prstGeom>
          <a:noFill/>
        </p:spPr>
      </p:pic>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967" y="921865"/>
            <a:ext cx="10508509" cy="1499616"/>
          </a:xfrm>
        </p:spPr>
        <p:txBody>
          <a:bodyPr/>
          <a:lstStyle/>
          <a:p>
            <a:pPr lvl="0"/>
            <a:r>
              <a:rPr lang="en-US" sz="5400" b="1" dirty="0" smtClean="0"/>
              <a:t>Ti </a:t>
            </a:r>
            <a:r>
              <a:rPr lang="en-US" sz="5400" b="1" dirty="0" err="1" smtClean="0"/>
              <a:t>rendono</a:t>
            </a:r>
            <a:r>
              <a:rPr lang="en-US" sz="5400" b="1" dirty="0" smtClean="0"/>
              <a:t> </a:t>
            </a:r>
            <a:r>
              <a:rPr lang="en-US" sz="5400" b="1" dirty="0" err="1" smtClean="0"/>
              <a:t>Riconoscibile</a:t>
            </a:r>
            <a:endParaRPr lang="el-GR" sz="5400" dirty="0" smtClean="0"/>
          </a:p>
        </p:txBody>
      </p:sp>
      <p:sp>
        <p:nvSpPr>
          <p:cNvPr id="22" name="TextBox 21"/>
          <p:cNvSpPr txBox="1"/>
          <p:nvPr/>
        </p:nvSpPr>
        <p:spPr>
          <a:xfrm>
            <a:off x="716800" y="2436288"/>
            <a:ext cx="6091706" cy="3170099"/>
          </a:xfrm>
          <a:prstGeom prst="rect">
            <a:avLst/>
          </a:prstGeom>
          <a:noFill/>
        </p:spPr>
        <p:txBody>
          <a:bodyPr wrap="square" rtlCol="0">
            <a:spAutoFit/>
          </a:bodyPr>
          <a:lstStyle/>
          <a:p>
            <a:r>
              <a:rPr lang="en-US" sz="2000" dirty="0" smtClean="0"/>
              <a:t>Con </a:t>
            </a:r>
            <a:r>
              <a:rPr lang="en-US" sz="2000" dirty="0" err="1" smtClean="0"/>
              <a:t>buone</a:t>
            </a:r>
            <a:r>
              <a:rPr lang="en-US" sz="2000" dirty="0" smtClean="0"/>
              <a:t> </a:t>
            </a:r>
            <a:r>
              <a:rPr lang="en-US" sz="2000" dirty="0" err="1" smtClean="0"/>
              <a:t>capacità</a:t>
            </a:r>
            <a:r>
              <a:rPr lang="en-US" sz="2000" dirty="0" smtClean="0"/>
              <a:t> </a:t>
            </a:r>
            <a:r>
              <a:rPr lang="en-US" sz="2000" dirty="0" err="1" smtClean="0"/>
              <a:t>interpersonali</a:t>
            </a:r>
            <a:r>
              <a:rPr lang="en-US" sz="2000" dirty="0" smtClean="0"/>
              <a:t>, i </a:t>
            </a:r>
            <a:r>
              <a:rPr lang="en-US" sz="2000" dirty="0" err="1" smtClean="0"/>
              <a:t>tuoi</a:t>
            </a:r>
            <a:r>
              <a:rPr lang="en-US" sz="2000" dirty="0" smtClean="0"/>
              <a:t> </a:t>
            </a:r>
            <a:r>
              <a:rPr lang="en-US" sz="2000" dirty="0" err="1" smtClean="0"/>
              <a:t>colleghi</a:t>
            </a:r>
            <a:r>
              <a:rPr lang="en-US" sz="2000" dirty="0" smtClean="0"/>
              <a:t> e i </a:t>
            </a:r>
            <a:r>
              <a:rPr lang="en-US" sz="2000" dirty="0" err="1" smtClean="0"/>
              <a:t>tuoi</a:t>
            </a:r>
            <a:r>
              <a:rPr lang="en-US" sz="2000" dirty="0" smtClean="0"/>
              <a:t> manager </a:t>
            </a:r>
            <a:r>
              <a:rPr lang="en-US" sz="2000" dirty="0" err="1" smtClean="0"/>
              <a:t>ti</a:t>
            </a:r>
            <a:r>
              <a:rPr lang="en-US" sz="2000" dirty="0" smtClean="0"/>
              <a:t> </a:t>
            </a:r>
            <a:r>
              <a:rPr lang="en-US" sz="2000" dirty="0" err="1" smtClean="0"/>
              <a:t>percepiranno</a:t>
            </a:r>
            <a:r>
              <a:rPr lang="en-US" sz="2000" dirty="0" smtClean="0"/>
              <a:t> in </a:t>
            </a:r>
            <a:r>
              <a:rPr lang="en-US" sz="2000" dirty="0" err="1" smtClean="0"/>
              <a:t>maniera</a:t>
            </a:r>
            <a:r>
              <a:rPr lang="en-US" sz="2000" dirty="0" smtClean="0"/>
              <a:t> </a:t>
            </a:r>
            <a:r>
              <a:rPr lang="en-US" sz="2000" dirty="0" err="1" smtClean="0"/>
              <a:t>positiva</a:t>
            </a:r>
            <a:r>
              <a:rPr lang="en-US" sz="2000" dirty="0" smtClean="0"/>
              <a:t>, come </a:t>
            </a:r>
            <a:r>
              <a:rPr lang="en-US" sz="2000" b="1" dirty="0" err="1" smtClean="0">
                <a:solidFill>
                  <a:schemeClr val="accent2"/>
                </a:solidFill>
              </a:rPr>
              <a:t>una</a:t>
            </a:r>
            <a:r>
              <a:rPr lang="en-US" sz="2000" b="1" dirty="0" smtClean="0">
                <a:solidFill>
                  <a:schemeClr val="accent2"/>
                </a:solidFill>
              </a:rPr>
              <a:t> persona </a:t>
            </a:r>
            <a:r>
              <a:rPr lang="en-US" sz="2000" b="1" dirty="0" err="1" smtClean="0">
                <a:solidFill>
                  <a:schemeClr val="accent2"/>
                </a:solidFill>
              </a:rPr>
              <a:t>alla</a:t>
            </a:r>
            <a:r>
              <a:rPr lang="en-US" sz="2000" b="1" dirty="0" smtClean="0">
                <a:solidFill>
                  <a:schemeClr val="accent2"/>
                </a:solidFill>
              </a:rPr>
              <a:t> </a:t>
            </a:r>
            <a:r>
              <a:rPr lang="en-US" sz="2000" b="1" dirty="0" err="1" smtClean="0">
                <a:solidFill>
                  <a:schemeClr val="accent2"/>
                </a:solidFill>
              </a:rPr>
              <a:t>mano</a:t>
            </a:r>
            <a:r>
              <a:rPr lang="en-US" sz="2000" b="1" dirty="0" smtClean="0">
                <a:solidFill>
                  <a:schemeClr val="accent2"/>
                </a:solidFill>
              </a:rPr>
              <a:t>.</a:t>
            </a:r>
            <a:endParaRPr lang="el-GR" sz="2000" dirty="0" smtClean="0">
              <a:solidFill>
                <a:schemeClr val="accent2"/>
              </a:solidFill>
            </a:endParaRPr>
          </a:p>
          <a:p>
            <a:endParaRPr lang="en-US" sz="2000" dirty="0" smtClean="0"/>
          </a:p>
          <a:p>
            <a:r>
              <a:rPr lang="en-US" sz="2000" dirty="0" smtClean="0">
                <a:solidFill>
                  <a:schemeClr val="accent2"/>
                </a:solidFill>
              </a:rPr>
              <a:t>I </a:t>
            </a:r>
            <a:r>
              <a:rPr lang="en-US" sz="2000" dirty="0" err="1" smtClean="0">
                <a:solidFill>
                  <a:schemeClr val="accent2"/>
                </a:solidFill>
              </a:rPr>
              <a:t>colleghi</a:t>
            </a:r>
            <a:r>
              <a:rPr lang="en-US" sz="2000" dirty="0" smtClean="0">
                <a:solidFill>
                  <a:schemeClr val="accent2"/>
                </a:solidFill>
              </a:rPr>
              <a:t> </a:t>
            </a:r>
            <a:r>
              <a:rPr lang="en-US" sz="2000" dirty="0" err="1" smtClean="0">
                <a:solidFill>
                  <a:schemeClr val="accent2"/>
                </a:solidFill>
              </a:rPr>
              <a:t>si</a:t>
            </a:r>
            <a:r>
              <a:rPr lang="en-US" sz="2000" dirty="0" smtClean="0">
                <a:solidFill>
                  <a:schemeClr val="accent2"/>
                </a:solidFill>
              </a:rPr>
              <a:t> </a:t>
            </a:r>
            <a:r>
              <a:rPr lang="en-US" sz="2000" dirty="0" err="1" smtClean="0">
                <a:solidFill>
                  <a:schemeClr val="accent2"/>
                </a:solidFill>
              </a:rPr>
              <a:t>sentiranno</a:t>
            </a:r>
            <a:r>
              <a:rPr lang="en-US" sz="2000" dirty="0" smtClean="0">
                <a:solidFill>
                  <a:schemeClr val="accent2"/>
                </a:solidFill>
              </a:rPr>
              <a:t> </a:t>
            </a:r>
            <a:r>
              <a:rPr lang="en-US" sz="2000" dirty="0" err="1" smtClean="0">
                <a:solidFill>
                  <a:schemeClr val="accent2"/>
                </a:solidFill>
              </a:rPr>
              <a:t>più</a:t>
            </a:r>
            <a:r>
              <a:rPr lang="en-US" sz="2000" dirty="0" smtClean="0">
                <a:solidFill>
                  <a:schemeClr val="accent2"/>
                </a:solidFill>
              </a:rPr>
              <a:t> a </a:t>
            </a:r>
            <a:r>
              <a:rPr lang="en-US" sz="2000" dirty="0" err="1" smtClean="0">
                <a:solidFill>
                  <a:schemeClr val="accent2"/>
                </a:solidFill>
              </a:rPr>
              <a:t>loro</a:t>
            </a:r>
            <a:r>
              <a:rPr lang="en-US" sz="2000" dirty="0" smtClean="0">
                <a:solidFill>
                  <a:schemeClr val="accent2"/>
                </a:solidFill>
              </a:rPr>
              <a:t> </a:t>
            </a:r>
            <a:r>
              <a:rPr lang="en-US" sz="2000" dirty="0" err="1" smtClean="0">
                <a:solidFill>
                  <a:schemeClr val="accent2"/>
                </a:solidFill>
              </a:rPr>
              <a:t>agio</a:t>
            </a:r>
            <a:r>
              <a:rPr lang="en-US" sz="2000" dirty="0" smtClean="0">
                <a:solidFill>
                  <a:schemeClr val="accent2"/>
                </a:solidFill>
              </a:rPr>
              <a:t> a </a:t>
            </a:r>
            <a:r>
              <a:rPr lang="en-US" sz="2000" dirty="0" err="1" smtClean="0">
                <a:solidFill>
                  <a:schemeClr val="accent2"/>
                </a:solidFill>
              </a:rPr>
              <a:t>interagire</a:t>
            </a:r>
            <a:r>
              <a:rPr lang="en-US" sz="2000" dirty="0" smtClean="0">
                <a:solidFill>
                  <a:schemeClr val="accent2"/>
                </a:solidFill>
              </a:rPr>
              <a:t> con </a:t>
            </a:r>
            <a:r>
              <a:rPr lang="en-US" sz="2000" dirty="0" err="1" smtClean="0">
                <a:solidFill>
                  <a:schemeClr val="accent2"/>
                </a:solidFill>
              </a:rPr>
              <a:t>te</a:t>
            </a:r>
            <a:r>
              <a:rPr lang="en-US" sz="2000" dirty="0" smtClean="0">
                <a:solidFill>
                  <a:schemeClr val="accent2"/>
                </a:solidFill>
              </a:rPr>
              <a:t> </a:t>
            </a:r>
            <a:r>
              <a:rPr lang="en-US" sz="2000" dirty="0" err="1" smtClean="0">
                <a:solidFill>
                  <a:schemeClr val="accent2"/>
                </a:solidFill>
              </a:rPr>
              <a:t>quando</a:t>
            </a:r>
            <a:r>
              <a:rPr lang="en-US" sz="2000" dirty="0" smtClean="0">
                <a:solidFill>
                  <a:schemeClr val="accent2"/>
                </a:solidFill>
              </a:rPr>
              <a:t> </a:t>
            </a:r>
            <a:r>
              <a:rPr lang="en-US" sz="2000" dirty="0" err="1" smtClean="0">
                <a:solidFill>
                  <a:schemeClr val="accent2"/>
                </a:solidFill>
              </a:rPr>
              <a:t>cerchi</a:t>
            </a:r>
            <a:r>
              <a:rPr lang="en-US" sz="2000" dirty="0" smtClean="0">
                <a:solidFill>
                  <a:schemeClr val="accent2"/>
                </a:solidFill>
              </a:rPr>
              <a:t> </a:t>
            </a:r>
            <a:r>
              <a:rPr lang="en-US" sz="2000" dirty="0" err="1" smtClean="0">
                <a:solidFill>
                  <a:schemeClr val="accent2"/>
                </a:solidFill>
              </a:rPr>
              <a:t>assistenza</a:t>
            </a:r>
            <a:r>
              <a:rPr lang="en-US" sz="2000" dirty="0" smtClean="0">
                <a:solidFill>
                  <a:schemeClr val="accent2"/>
                </a:solidFill>
              </a:rPr>
              <a:t> e </a:t>
            </a:r>
            <a:r>
              <a:rPr lang="en-US" sz="2000" dirty="0" err="1" smtClean="0">
                <a:solidFill>
                  <a:schemeClr val="accent2"/>
                </a:solidFill>
              </a:rPr>
              <a:t>consulenza</a:t>
            </a:r>
            <a:r>
              <a:rPr lang="en-US" sz="2000" dirty="0" smtClean="0">
                <a:solidFill>
                  <a:schemeClr val="accent2"/>
                </a:solidFill>
              </a:rPr>
              <a:t>. </a:t>
            </a:r>
            <a:endParaRPr lang="el-GR" sz="2000" dirty="0" smtClean="0">
              <a:solidFill>
                <a:schemeClr val="accent2"/>
              </a:solidFill>
            </a:endParaRPr>
          </a:p>
          <a:p>
            <a:endParaRPr lang="en-US" sz="2000" dirty="0" smtClean="0"/>
          </a:p>
          <a:p>
            <a:r>
              <a:rPr lang="en-US" sz="2000" dirty="0" smtClean="0"/>
              <a:t>Ti </a:t>
            </a:r>
            <a:r>
              <a:rPr lang="en-US" sz="2000" dirty="0" err="1" smtClean="0"/>
              <a:t>renderai</a:t>
            </a:r>
            <a:r>
              <a:rPr lang="en-US" sz="2000" dirty="0" smtClean="0"/>
              <a:t> </a:t>
            </a:r>
            <a:r>
              <a:rPr lang="en-US" sz="2000" dirty="0" err="1" smtClean="0"/>
              <a:t>conto</a:t>
            </a:r>
            <a:r>
              <a:rPr lang="en-US" sz="2000" dirty="0" smtClean="0"/>
              <a:t> </a:t>
            </a:r>
            <a:r>
              <a:rPr lang="en-US" sz="2000" dirty="0" err="1" smtClean="0"/>
              <a:t>che</a:t>
            </a:r>
            <a:r>
              <a:rPr lang="en-US" sz="2000" dirty="0" smtClean="0"/>
              <a:t> </a:t>
            </a:r>
            <a:r>
              <a:rPr lang="en-US" sz="2000" dirty="0" err="1" smtClean="0"/>
              <a:t>diventa</a:t>
            </a:r>
            <a:r>
              <a:rPr lang="en-US" sz="2000" dirty="0" smtClean="0"/>
              <a:t> </a:t>
            </a:r>
            <a:r>
              <a:rPr lang="en-US" sz="2000" dirty="0" err="1" smtClean="0"/>
              <a:t>più</a:t>
            </a:r>
            <a:r>
              <a:rPr lang="en-US" sz="2000" dirty="0" smtClean="0"/>
              <a:t> </a:t>
            </a:r>
            <a:r>
              <a:rPr lang="en-US" sz="2000" dirty="0" err="1" smtClean="0"/>
              <a:t>semplice</a:t>
            </a:r>
            <a:r>
              <a:rPr lang="en-US" sz="2000" dirty="0" smtClean="0"/>
              <a:t> </a:t>
            </a:r>
            <a:r>
              <a:rPr lang="en-US" sz="2000" dirty="0" err="1" smtClean="0"/>
              <a:t>lavorare</a:t>
            </a:r>
            <a:r>
              <a:rPr lang="en-US" sz="2000" dirty="0" smtClean="0"/>
              <a:t> con le </a:t>
            </a:r>
            <a:r>
              <a:rPr lang="en-US" sz="2000" dirty="0" err="1" smtClean="0"/>
              <a:t>persone</a:t>
            </a:r>
            <a:r>
              <a:rPr lang="en-US" sz="2000" dirty="0" smtClean="0"/>
              <a:t> e </a:t>
            </a:r>
            <a:r>
              <a:rPr lang="en-US" sz="2000" dirty="0" err="1" smtClean="0"/>
              <a:t>puoi</a:t>
            </a:r>
            <a:r>
              <a:rPr lang="en-US" sz="2000" dirty="0" smtClean="0"/>
              <a:t> </a:t>
            </a:r>
            <a:r>
              <a:rPr lang="en-US" sz="2000" dirty="0" err="1" smtClean="0"/>
              <a:t>stringere</a:t>
            </a:r>
            <a:r>
              <a:rPr lang="en-US" sz="2000" dirty="0" smtClean="0"/>
              <a:t> con </a:t>
            </a:r>
            <a:r>
              <a:rPr lang="en-US" sz="2000" dirty="0" err="1" smtClean="0"/>
              <a:t>loro</a:t>
            </a:r>
            <a:r>
              <a:rPr lang="en-US" sz="2000" dirty="0" smtClean="0"/>
              <a:t> </a:t>
            </a:r>
            <a:r>
              <a:rPr lang="en-US" sz="2000" dirty="0" err="1" smtClean="0"/>
              <a:t>rapporti</a:t>
            </a:r>
            <a:r>
              <a:rPr lang="en-US" sz="2000" dirty="0" smtClean="0"/>
              <a:t> </a:t>
            </a:r>
            <a:r>
              <a:rPr lang="en-US" sz="2000" dirty="0" err="1" smtClean="0"/>
              <a:t>significativi</a:t>
            </a:r>
            <a:r>
              <a:rPr lang="en-US" sz="2000" dirty="0" smtClean="0"/>
              <a:t>, </a:t>
            </a:r>
            <a:r>
              <a:rPr lang="en-US" sz="2000" dirty="0" err="1" smtClean="0"/>
              <a:t>aumentando</a:t>
            </a:r>
            <a:r>
              <a:rPr lang="en-US" sz="2000" dirty="0" smtClean="0"/>
              <a:t> la </a:t>
            </a:r>
            <a:r>
              <a:rPr lang="en-US" sz="2000" dirty="0" err="1" smtClean="0"/>
              <a:t>tua</a:t>
            </a:r>
            <a:r>
              <a:rPr lang="en-US" sz="2000" dirty="0" smtClean="0"/>
              <a:t> </a:t>
            </a:r>
            <a:r>
              <a:rPr lang="en-US" sz="2000" dirty="0" err="1" smtClean="0"/>
              <a:t>produttività</a:t>
            </a:r>
            <a:r>
              <a:rPr lang="en-US" sz="2000" dirty="0" smtClean="0"/>
              <a:t>.</a:t>
            </a:r>
            <a:endParaRPr lang="el-GR" sz="2000" dirty="0"/>
          </a:p>
        </p:txBody>
      </p:sp>
      <p:pic>
        <p:nvPicPr>
          <p:cNvPr id="5" name="Picture 4" descr="shaking-hands.jpg"/>
          <p:cNvPicPr>
            <a:picLocks noChangeAspect="1"/>
          </p:cNvPicPr>
          <p:nvPr/>
        </p:nvPicPr>
        <p:blipFill>
          <a:blip r:embed="rId3"/>
          <a:stretch>
            <a:fillRect/>
          </a:stretch>
        </p:blipFill>
        <p:spPr>
          <a:xfrm>
            <a:off x="6647141" y="2232941"/>
            <a:ext cx="5482106" cy="4124787"/>
          </a:xfrm>
          <a:prstGeom prst="rect">
            <a:avLst/>
          </a:prstGeom>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11205882" y="6009311"/>
            <a:ext cx="986118" cy="848689"/>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8"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15779" y="6106659"/>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92" y="1030311"/>
            <a:ext cx="10508509" cy="1499616"/>
          </a:xfrm>
        </p:spPr>
        <p:txBody>
          <a:bodyPr>
            <a:normAutofit/>
          </a:bodyPr>
          <a:lstStyle/>
          <a:p>
            <a:pPr lvl="0"/>
            <a:r>
              <a:rPr lang="en-US" sz="5400" b="1" dirty="0" smtClean="0"/>
              <a:t>Ti </a:t>
            </a:r>
            <a:r>
              <a:rPr lang="en-US" sz="5400" b="1" dirty="0" err="1" smtClean="0"/>
              <a:t>consentono</a:t>
            </a:r>
            <a:r>
              <a:rPr lang="en-US" sz="5400" b="1" dirty="0" smtClean="0"/>
              <a:t> </a:t>
            </a:r>
            <a:r>
              <a:rPr lang="en-US" sz="5400" b="1" dirty="0" err="1" smtClean="0"/>
              <a:t>di</a:t>
            </a:r>
            <a:r>
              <a:rPr lang="en-US" sz="5400" b="1" dirty="0" smtClean="0"/>
              <a:t> </a:t>
            </a:r>
            <a:r>
              <a:rPr lang="en-US" sz="5400" b="1" dirty="0" err="1" smtClean="0"/>
              <a:t>mostrare</a:t>
            </a:r>
            <a:r>
              <a:rPr lang="en-US" sz="5400" b="1" dirty="0" smtClean="0"/>
              <a:t> </a:t>
            </a:r>
            <a:r>
              <a:rPr lang="en-US" sz="5400" b="1" dirty="0" err="1" smtClean="0"/>
              <a:t>consapevolezza</a:t>
            </a:r>
            <a:r>
              <a:rPr lang="en-US" sz="5400" b="1" dirty="0" smtClean="0"/>
              <a:t> </a:t>
            </a:r>
            <a:r>
              <a:rPr lang="en-US" sz="5400" b="1" dirty="0" err="1" smtClean="0"/>
              <a:t>sociale</a:t>
            </a:r>
            <a:endParaRPr lang="el-GR" sz="5400" dirty="0" smtClean="0"/>
          </a:p>
        </p:txBody>
      </p:sp>
      <p:sp>
        <p:nvSpPr>
          <p:cNvPr id="22" name="TextBox 21"/>
          <p:cNvSpPr txBox="1"/>
          <p:nvPr/>
        </p:nvSpPr>
        <p:spPr>
          <a:xfrm>
            <a:off x="871692" y="2670047"/>
            <a:ext cx="4902620" cy="3477875"/>
          </a:xfrm>
          <a:prstGeom prst="rect">
            <a:avLst/>
          </a:prstGeom>
          <a:noFill/>
        </p:spPr>
        <p:txBody>
          <a:bodyPr wrap="square" rtlCol="0">
            <a:spAutoFit/>
          </a:bodyPr>
          <a:lstStyle/>
          <a:p>
            <a:pPr algn="just"/>
            <a:r>
              <a:rPr lang="en-US" sz="2000" dirty="0" smtClean="0"/>
              <a:t>Le </a:t>
            </a:r>
            <a:r>
              <a:rPr lang="en-US" sz="2000" dirty="0" err="1" smtClean="0"/>
              <a:t>tue</a:t>
            </a:r>
            <a:r>
              <a:rPr lang="en-US" sz="2000" dirty="0" smtClean="0"/>
              <a:t> </a:t>
            </a:r>
            <a:r>
              <a:rPr lang="en-US" sz="2000" dirty="0" err="1" smtClean="0"/>
              <a:t>capacità</a:t>
            </a:r>
            <a:r>
              <a:rPr lang="en-US" sz="2000" dirty="0" smtClean="0"/>
              <a:t> </a:t>
            </a:r>
            <a:r>
              <a:rPr lang="en-US" sz="2000" dirty="0" err="1" smtClean="0"/>
              <a:t>interpersonali</a:t>
            </a:r>
            <a:r>
              <a:rPr lang="en-US" sz="2000" dirty="0" smtClean="0"/>
              <a:t> </a:t>
            </a:r>
            <a:r>
              <a:rPr lang="en-US" sz="2000" dirty="0" err="1" smtClean="0"/>
              <a:t>mostrano</a:t>
            </a:r>
            <a:r>
              <a:rPr lang="en-US" sz="2000" dirty="0" smtClean="0"/>
              <a:t> </a:t>
            </a:r>
            <a:r>
              <a:rPr lang="en-US" sz="2000" dirty="0" err="1" smtClean="0"/>
              <a:t>quando</a:t>
            </a:r>
            <a:r>
              <a:rPr lang="en-US" sz="2000" dirty="0" smtClean="0"/>
              <a:t> </a:t>
            </a:r>
            <a:r>
              <a:rPr lang="en-US" sz="2000" dirty="0" err="1" smtClean="0"/>
              <a:t>ti</a:t>
            </a:r>
            <a:r>
              <a:rPr lang="en-US" sz="2000" dirty="0" smtClean="0"/>
              <a:t> </a:t>
            </a:r>
            <a:r>
              <a:rPr lang="en-US" sz="2000" dirty="0" err="1" smtClean="0"/>
              <a:t>sta</a:t>
            </a:r>
            <a:r>
              <a:rPr lang="en-US" sz="2000" dirty="0" smtClean="0"/>
              <a:t> a </a:t>
            </a:r>
            <a:r>
              <a:rPr lang="en-US" sz="2000" dirty="0" err="1" smtClean="0"/>
              <a:t>cuore</a:t>
            </a:r>
            <a:r>
              <a:rPr lang="en-US" sz="2000" dirty="0" smtClean="0"/>
              <a:t> </a:t>
            </a:r>
            <a:r>
              <a:rPr lang="en-US" sz="2000" dirty="0" err="1" smtClean="0"/>
              <a:t>il</a:t>
            </a:r>
            <a:r>
              <a:rPr lang="en-US" sz="2000" dirty="0" smtClean="0"/>
              <a:t> </a:t>
            </a:r>
            <a:r>
              <a:rPr lang="en-US" sz="2000" dirty="0" err="1" smtClean="0"/>
              <a:t>benessere</a:t>
            </a:r>
            <a:r>
              <a:rPr lang="en-US" sz="2000" dirty="0" smtClean="0"/>
              <a:t> </a:t>
            </a:r>
            <a:r>
              <a:rPr lang="en-US" sz="2000" dirty="0" err="1" smtClean="0"/>
              <a:t>dei</a:t>
            </a:r>
            <a:r>
              <a:rPr lang="en-US" sz="2000" dirty="0" smtClean="0"/>
              <a:t> </a:t>
            </a:r>
            <a:r>
              <a:rPr lang="en-US" sz="2000" dirty="0" err="1" smtClean="0"/>
              <a:t>tuoi</a:t>
            </a:r>
            <a:r>
              <a:rPr lang="en-US" sz="2000" dirty="0" smtClean="0"/>
              <a:t> </a:t>
            </a:r>
            <a:r>
              <a:rPr lang="en-US" sz="2000" dirty="0" err="1" smtClean="0"/>
              <a:t>colleghi</a:t>
            </a:r>
            <a:r>
              <a:rPr lang="en-US" sz="2000" dirty="0" smtClean="0"/>
              <a:t> e </a:t>
            </a:r>
            <a:r>
              <a:rPr lang="en-US" sz="2000" dirty="0" err="1" smtClean="0"/>
              <a:t>dei</a:t>
            </a:r>
            <a:r>
              <a:rPr lang="en-US" sz="2000" dirty="0" smtClean="0"/>
              <a:t> </a:t>
            </a:r>
            <a:r>
              <a:rPr lang="en-US" sz="2000" dirty="0" err="1" smtClean="0"/>
              <a:t>clienti</a:t>
            </a:r>
            <a:r>
              <a:rPr lang="en-US" sz="2000" dirty="0" smtClean="0"/>
              <a:t>, </a:t>
            </a:r>
            <a:r>
              <a:rPr lang="en-US" sz="2000" dirty="0" err="1" smtClean="0"/>
              <a:t>ottenendo</a:t>
            </a:r>
            <a:r>
              <a:rPr lang="en-US" sz="2000" dirty="0" smtClean="0"/>
              <a:t> la </a:t>
            </a:r>
            <a:r>
              <a:rPr lang="en-US" sz="2000" dirty="0" err="1" smtClean="0"/>
              <a:t>loro</a:t>
            </a:r>
            <a:r>
              <a:rPr lang="en-US" sz="2000" dirty="0" smtClean="0"/>
              <a:t> </a:t>
            </a:r>
            <a:r>
              <a:rPr lang="en-US" sz="2000" dirty="0" err="1" smtClean="0"/>
              <a:t>fiducia</a:t>
            </a:r>
            <a:r>
              <a:rPr lang="en-US" sz="2000" dirty="0" smtClean="0"/>
              <a:t>.</a:t>
            </a:r>
          </a:p>
          <a:p>
            <a:pPr algn="just"/>
            <a:endParaRPr lang="el-GR" sz="2000" dirty="0" smtClean="0"/>
          </a:p>
          <a:p>
            <a:pPr algn="just"/>
            <a:r>
              <a:rPr lang="en-US" sz="2000" dirty="0" smtClean="0">
                <a:solidFill>
                  <a:schemeClr val="accent2"/>
                </a:solidFill>
              </a:rPr>
              <a:t>Uno </a:t>
            </a:r>
            <a:r>
              <a:rPr lang="en-US" sz="2000" dirty="0" err="1" smtClean="0">
                <a:solidFill>
                  <a:schemeClr val="accent2"/>
                </a:solidFill>
              </a:rPr>
              <a:t>spiccato</a:t>
            </a:r>
            <a:r>
              <a:rPr lang="en-US" sz="2000" dirty="0" smtClean="0">
                <a:solidFill>
                  <a:schemeClr val="accent2"/>
                </a:solidFill>
              </a:rPr>
              <a:t> </a:t>
            </a:r>
            <a:r>
              <a:rPr lang="en-US" sz="2000" dirty="0" err="1" smtClean="0">
                <a:solidFill>
                  <a:schemeClr val="accent2"/>
                </a:solidFill>
              </a:rPr>
              <a:t>senso</a:t>
            </a:r>
            <a:r>
              <a:rPr lang="en-US" sz="2000" dirty="0" smtClean="0">
                <a:solidFill>
                  <a:schemeClr val="accent2"/>
                </a:solidFill>
              </a:rPr>
              <a:t> </a:t>
            </a:r>
            <a:r>
              <a:rPr lang="en-US" sz="2000" dirty="0" err="1" smtClean="0">
                <a:solidFill>
                  <a:schemeClr val="accent2"/>
                </a:solidFill>
              </a:rPr>
              <a:t>della</a:t>
            </a:r>
            <a:r>
              <a:rPr lang="en-US" sz="2000" dirty="0" smtClean="0">
                <a:solidFill>
                  <a:schemeClr val="accent2"/>
                </a:solidFill>
              </a:rPr>
              <a:t> </a:t>
            </a:r>
            <a:r>
              <a:rPr lang="en-US" sz="2000" dirty="0" err="1" smtClean="0">
                <a:solidFill>
                  <a:schemeClr val="accent2"/>
                </a:solidFill>
              </a:rPr>
              <a:t>percezione</a:t>
            </a:r>
            <a:r>
              <a:rPr lang="en-US" sz="2000" dirty="0" smtClean="0">
                <a:solidFill>
                  <a:schemeClr val="accent2"/>
                </a:solidFill>
              </a:rPr>
              <a:t> </a:t>
            </a:r>
            <a:r>
              <a:rPr lang="en-US" sz="2000" dirty="0" err="1" smtClean="0">
                <a:solidFill>
                  <a:schemeClr val="accent2"/>
                </a:solidFill>
              </a:rPr>
              <a:t>ti</a:t>
            </a:r>
            <a:r>
              <a:rPr lang="en-US" sz="2000" dirty="0" smtClean="0">
                <a:solidFill>
                  <a:schemeClr val="accent2"/>
                </a:solidFill>
              </a:rPr>
              <a:t> </a:t>
            </a:r>
            <a:r>
              <a:rPr lang="en-US" sz="2000" dirty="0" err="1" smtClean="0">
                <a:solidFill>
                  <a:schemeClr val="accent2"/>
                </a:solidFill>
              </a:rPr>
              <a:t>aiuta</a:t>
            </a:r>
            <a:r>
              <a:rPr lang="en-US" sz="2000" dirty="0" smtClean="0">
                <a:solidFill>
                  <a:schemeClr val="accent2"/>
                </a:solidFill>
              </a:rPr>
              <a:t> </a:t>
            </a:r>
            <a:r>
              <a:rPr lang="en-US" sz="2000" dirty="0" err="1" smtClean="0">
                <a:solidFill>
                  <a:schemeClr val="accent2"/>
                </a:solidFill>
              </a:rPr>
              <a:t>durante</a:t>
            </a:r>
            <a:r>
              <a:rPr lang="en-US" sz="2000" dirty="0" smtClean="0">
                <a:solidFill>
                  <a:schemeClr val="accent2"/>
                </a:solidFill>
              </a:rPr>
              <a:t> </a:t>
            </a:r>
            <a:r>
              <a:rPr lang="en-US" sz="2000" dirty="0" err="1" smtClean="0">
                <a:solidFill>
                  <a:schemeClr val="accent2"/>
                </a:solidFill>
              </a:rPr>
              <a:t>varie</a:t>
            </a:r>
            <a:r>
              <a:rPr lang="en-US" sz="2000" dirty="0" smtClean="0">
                <a:solidFill>
                  <a:schemeClr val="accent2"/>
                </a:solidFill>
              </a:rPr>
              <a:t> </a:t>
            </a:r>
            <a:r>
              <a:rPr lang="en-US" sz="2000" dirty="0" err="1" smtClean="0">
                <a:solidFill>
                  <a:schemeClr val="accent2"/>
                </a:solidFill>
              </a:rPr>
              <a:t>situazioni</a:t>
            </a:r>
            <a:r>
              <a:rPr lang="en-US" sz="2000" dirty="0" smtClean="0">
                <a:solidFill>
                  <a:schemeClr val="accent2"/>
                </a:solidFill>
              </a:rPr>
              <a:t> </a:t>
            </a:r>
            <a:r>
              <a:rPr lang="en-US" sz="2000" dirty="0" err="1" smtClean="0">
                <a:solidFill>
                  <a:schemeClr val="accent2"/>
                </a:solidFill>
              </a:rPr>
              <a:t>sociali</a:t>
            </a:r>
            <a:r>
              <a:rPr lang="en-US" sz="2000" dirty="0" smtClean="0">
                <a:solidFill>
                  <a:schemeClr val="accent2"/>
                </a:solidFill>
              </a:rPr>
              <a:t>, per </a:t>
            </a:r>
            <a:r>
              <a:rPr lang="en-US" sz="2000" dirty="0" err="1" smtClean="0">
                <a:solidFill>
                  <a:schemeClr val="accent2"/>
                </a:solidFill>
              </a:rPr>
              <a:t>esempio</a:t>
            </a:r>
            <a:r>
              <a:rPr lang="en-US" sz="2000" dirty="0" smtClean="0">
                <a:solidFill>
                  <a:schemeClr val="accent2"/>
                </a:solidFill>
              </a:rPr>
              <a:t>, </a:t>
            </a:r>
            <a:r>
              <a:rPr lang="en-US" sz="2000" dirty="0" err="1" smtClean="0">
                <a:solidFill>
                  <a:schemeClr val="accent2"/>
                </a:solidFill>
              </a:rPr>
              <a:t>quando</a:t>
            </a:r>
            <a:r>
              <a:rPr lang="en-US" sz="2000" dirty="0" smtClean="0">
                <a:solidFill>
                  <a:schemeClr val="accent2"/>
                </a:solidFill>
              </a:rPr>
              <a:t> </a:t>
            </a:r>
            <a:r>
              <a:rPr lang="en-US" sz="2000" dirty="0" err="1" smtClean="0">
                <a:solidFill>
                  <a:schemeClr val="accent2"/>
                </a:solidFill>
              </a:rPr>
              <a:t>devi</a:t>
            </a:r>
            <a:r>
              <a:rPr lang="en-US" sz="2000" dirty="0" smtClean="0">
                <a:solidFill>
                  <a:schemeClr val="accent2"/>
                </a:solidFill>
              </a:rPr>
              <a:t> </a:t>
            </a:r>
            <a:r>
              <a:rPr lang="en-US" sz="2000" dirty="0" err="1" smtClean="0">
                <a:solidFill>
                  <a:schemeClr val="accent2"/>
                </a:solidFill>
              </a:rPr>
              <a:t>lavorare</a:t>
            </a:r>
            <a:r>
              <a:rPr lang="en-US" sz="2000" dirty="0" smtClean="0">
                <a:solidFill>
                  <a:schemeClr val="accent2"/>
                </a:solidFill>
              </a:rPr>
              <a:t> in un team. Ti </a:t>
            </a:r>
            <a:r>
              <a:rPr lang="en-US" sz="2000" dirty="0" err="1" smtClean="0">
                <a:solidFill>
                  <a:schemeClr val="accent2"/>
                </a:solidFill>
              </a:rPr>
              <a:t>aiuta</a:t>
            </a:r>
            <a:r>
              <a:rPr lang="en-US" sz="2000" dirty="0" smtClean="0">
                <a:solidFill>
                  <a:schemeClr val="accent2"/>
                </a:solidFill>
              </a:rPr>
              <a:t> </a:t>
            </a:r>
            <a:r>
              <a:rPr lang="en-US" sz="2000" dirty="0" err="1" smtClean="0">
                <a:solidFill>
                  <a:schemeClr val="accent2"/>
                </a:solidFill>
              </a:rPr>
              <a:t>anche</a:t>
            </a:r>
            <a:r>
              <a:rPr lang="en-US" sz="2000" dirty="0" smtClean="0">
                <a:solidFill>
                  <a:schemeClr val="accent2"/>
                </a:solidFill>
              </a:rPr>
              <a:t> a dare </a:t>
            </a:r>
            <a:r>
              <a:rPr lang="en-US" sz="2000" dirty="0" err="1" smtClean="0">
                <a:solidFill>
                  <a:schemeClr val="accent2"/>
                </a:solidFill>
              </a:rPr>
              <a:t>giusti</a:t>
            </a:r>
            <a:r>
              <a:rPr lang="en-US" sz="2000" dirty="0" smtClean="0">
                <a:solidFill>
                  <a:schemeClr val="accent2"/>
                </a:solidFill>
              </a:rPr>
              <a:t> </a:t>
            </a:r>
            <a:r>
              <a:rPr lang="en-US" sz="2000" dirty="0" err="1" smtClean="0">
                <a:solidFill>
                  <a:schemeClr val="accent2"/>
                </a:solidFill>
              </a:rPr>
              <a:t>giudizi</a:t>
            </a:r>
            <a:r>
              <a:rPr lang="en-US" sz="2000" dirty="0" smtClean="0">
                <a:solidFill>
                  <a:schemeClr val="accent2"/>
                </a:solidFill>
              </a:rPr>
              <a:t> e a </a:t>
            </a:r>
            <a:r>
              <a:rPr lang="en-US" sz="2000" dirty="0" err="1" smtClean="0">
                <a:solidFill>
                  <a:schemeClr val="accent2"/>
                </a:solidFill>
              </a:rPr>
              <a:t>prendere</a:t>
            </a:r>
            <a:r>
              <a:rPr lang="en-US" sz="2000" dirty="0" smtClean="0">
                <a:solidFill>
                  <a:schemeClr val="accent2"/>
                </a:solidFill>
              </a:rPr>
              <a:t> le </a:t>
            </a:r>
            <a:r>
              <a:rPr lang="en-US" sz="2000" dirty="0" err="1" smtClean="0">
                <a:solidFill>
                  <a:schemeClr val="accent2"/>
                </a:solidFill>
              </a:rPr>
              <a:t>giuste</a:t>
            </a:r>
            <a:r>
              <a:rPr lang="en-US" sz="2000" dirty="0" smtClean="0">
                <a:solidFill>
                  <a:schemeClr val="accent2"/>
                </a:solidFill>
              </a:rPr>
              <a:t> </a:t>
            </a:r>
            <a:r>
              <a:rPr lang="en-US" sz="2000" dirty="0" err="1" smtClean="0">
                <a:solidFill>
                  <a:schemeClr val="accent2"/>
                </a:solidFill>
              </a:rPr>
              <a:t>decisioni</a:t>
            </a:r>
            <a:r>
              <a:rPr lang="en-US" sz="2000" dirty="0" smtClean="0">
                <a:solidFill>
                  <a:schemeClr val="accent2"/>
                </a:solidFill>
              </a:rPr>
              <a:t> in </a:t>
            </a:r>
            <a:r>
              <a:rPr lang="en-US" sz="2000" dirty="0" err="1" smtClean="0">
                <a:solidFill>
                  <a:schemeClr val="accent2"/>
                </a:solidFill>
              </a:rPr>
              <a:t>merito</a:t>
            </a:r>
            <a:r>
              <a:rPr lang="en-US" sz="2000" dirty="0" smtClean="0">
                <a:solidFill>
                  <a:schemeClr val="accent2"/>
                </a:solidFill>
              </a:rPr>
              <a:t> a </a:t>
            </a:r>
            <a:r>
              <a:rPr lang="en-US" sz="2000" dirty="0" err="1" smtClean="0">
                <a:solidFill>
                  <a:schemeClr val="accent2"/>
                </a:solidFill>
              </a:rPr>
              <a:t>questioni</a:t>
            </a:r>
            <a:r>
              <a:rPr lang="en-US" sz="2000" dirty="0" smtClean="0">
                <a:solidFill>
                  <a:schemeClr val="accent2"/>
                </a:solidFill>
              </a:rPr>
              <a:t> </a:t>
            </a:r>
            <a:r>
              <a:rPr lang="en-US" sz="2000" dirty="0" err="1" smtClean="0">
                <a:solidFill>
                  <a:schemeClr val="accent2"/>
                </a:solidFill>
              </a:rPr>
              <a:t>di</a:t>
            </a:r>
            <a:r>
              <a:rPr lang="en-US" sz="2000" dirty="0" smtClean="0">
                <a:solidFill>
                  <a:schemeClr val="accent2"/>
                </a:solidFill>
              </a:rPr>
              <a:t> </a:t>
            </a:r>
            <a:r>
              <a:rPr lang="en-US" sz="2000" dirty="0" err="1" smtClean="0">
                <a:solidFill>
                  <a:schemeClr val="accent2"/>
                </a:solidFill>
              </a:rPr>
              <a:t>lavoro</a:t>
            </a:r>
            <a:r>
              <a:rPr lang="en-US" sz="2000" dirty="0" smtClean="0">
                <a:solidFill>
                  <a:schemeClr val="accent2"/>
                </a:solidFill>
              </a:rPr>
              <a:t> delicate.</a:t>
            </a:r>
            <a:endParaRPr lang="el-GR" sz="2000" dirty="0">
              <a:solidFill>
                <a:schemeClr val="accent2"/>
              </a:solidFill>
            </a:endParaRPr>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324167" y="6111112"/>
            <a:ext cx="867833" cy="746888"/>
          </a:xfrm>
          <a:prstGeom prst="rect">
            <a:avLst/>
          </a:prstGeom>
        </p:spPr>
      </p:pic>
      <p:pic>
        <p:nvPicPr>
          <p:cNvPr id="28674" name="Picture 2" descr="Î£ÏÎµÏÎ¹ÎºÎ® ÎµÎ¹ÎºÏÎ½Î±"/>
          <p:cNvPicPr>
            <a:picLocks noChangeAspect="1" noChangeArrowheads="1"/>
          </p:cNvPicPr>
          <p:nvPr/>
        </p:nvPicPr>
        <p:blipFill>
          <a:blip r:embed="rId4"/>
          <a:srcRect/>
          <a:stretch>
            <a:fillRect/>
          </a:stretch>
        </p:blipFill>
        <p:spPr bwMode="auto">
          <a:xfrm>
            <a:off x="6441489" y="2670047"/>
            <a:ext cx="4882678" cy="3249372"/>
          </a:xfrm>
          <a:prstGeom prst="rect">
            <a:avLst/>
          </a:prstGeom>
          <a:noFill/>
        </p:spPr>
      </p:pic>
      <p:sp>
        <p:nvSpPr>
          <p:cNvPr id="6" name="Slide Number Placeholder 5"/>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7"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46776" y="6188764"/>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6" y="916315"/>
            <a:ext cx="10508509" cy="1499616"/>
          </a:xfrm>
        </p:spPr>
        <p:txBody>
          <a:bodyPr>
            <a:normAutofit fontScale="90000"/>
          </a:bodyPr>
          <a:lstStyle/>
          <a:p>
            <a:pPr lvl="0"/>
            <a:r>
              <a:rPr lang="en-US" sz="5400" b="1" dirty="0" smtClean="0"/>
              <a:t>Ti </a:t>
            </a:r>
            <a:r>
              <a:rPr lang="en-US" sz="5400" b="1" dirty="0" err="1" smtClean="0"/>
              <a:t>rendono</a:t>
            </a:r>
            <a:r>
              <a:rPr lang="en-US" sz="5400" b="1" dirty="0" smtClean="0"/>
              <a:t> </a:t>
            </a:r>
            <a:r>
              <a:rPr lang="en-US" sz="5400" b="1" dirty="0" err="1" smtClean="0"/>
              <a:t>affidabile</a:t>
            </a:r>
            <a:r>
              <a:rPr lang="en-US" sz="5400" b="1" dirty="0" smtClean="0"/>
              <a:t> e </a:t>
            </a:r>
            <a:r>
              <a:rPr lang="en-US" sz="5400" b="1" dirty="0" err="1" smtClean="0"/>
              <a:t>ti</a:t>
            </a:r>
            <a:r>
              <a:rPr lang="en-US" sz="5400" b="1" dirty="0" smtClean="0"/>
              <a:t> </a:t>
            </a:r>
            <a:r>
              <a:rPr lang="en-US" sz="5400" b="1" dirty="0" err="1" smtClean="0"/>
              <a:t>permettono</a:t>
            </a:r>
            <a:r>
              <a:rPr lang="en-US" sz="5400" b="1" dirty="0" smtClean="0"/>
              <a:t> </a:t>
            </a:r>
            <a:r>
              <a:rPr lang="en-US" sz="5400" b="1" dirty="0" err="1" smtClean="0"/>
              <a:t>di</a:t>
            </a:r>
            <a:r>
              <a:rPr lang="en-US" sz="5400" b="1" dirty="0" smtClean="0"/>
              <a:t> </a:t>
            </a:r>
            <a:r>
              <a:rPr lang="en-US" sz="5400" b="1" dirty="0" err="1" smtClean="0"/>
              <a:t>mantenere</a:t>
            </a:r>
            <a:r>
              <a:rPr lang="en-US" sz="5400" b="1" dirty="0" smtClean="0"/>
              <a:t> le </a:t>
            </a:r>
            <a:r>
              <a:rPr lang="en-US" sz="5400" b="1" dirty="0" err="1" smtClean="0"/>
              <a:t>relazioni</a:t>
            </a:r>
            <a:endParaRPr lang="el-GR" sz="5400" dirty="0" smtClean="0"/>
          </a:p>
        </p:txBody>
      </p:sp>
      <p:sp>
        <p:nvSpPr>
          <p:cNvPr id="22" name="TextBox 21"/>
          <p:cNvSpPr txBox="1"/>
          <p:nvPr/>
        </p:nvSpPr>
        <p:spPr>
          <a:xfrm>
            <a:off x="493059" y="2301934"/>
            <a:ext cx="4984376" cy="3785652"/>
          </a:xfrm>
          <a:prstGeom prst="rect">
            <a:avLst/>
          </a:prstGeom>
          <a:noFill/>
        </p:spPr>
        <p:txBody>
          <a:bodyPr wrap="square" rtlCol="0">
            <a:spAutoFit/>
          </a:bodyPr>
          <a:lstStyle/>
          <a:p>
            <a:pPr>
              <a:buClr>
                <a:schemeClr val="accent2"/>
              </a:buClr>
            </a:pPr>
            <a:r>
              <a:rPr lang="en-US" sz="2000" dirty="0" err="1" smtClean="0"/>
              <a:t>Capacità</a:t>
            </a:r>
            <a:r>
              <a:rPr lang="en-US" sz="2000" dirty="0" smtClean="0"/>
              <a:t> </a:t>
            </a:r>
            <a:r>
              <a:rPr lang="en-US" sz="2000" dirty="0" err="1" smtClean="0"/>
              <a:t>interpersonali</a:t>
            </a:r>
            <a:r>
              <a:rPr lang="en-US" sz="2000" dirty="0" smtClean="0"/>
              <a:t> </a:t>
            </a:r>
            <a:r>
              <a:rPr lang="en-US" sz="2000" dirty="0" err="1" smtClean="0"/>
              <a:t>diventano</a:t>
            </a:r>
            <a:r>
              <a:rPr lang="en-US" sz="2000" dirty="0" smtClean="0"/>
              <a:t> molto </a:t>
            </a:r>
            <a:r>
              <a:rPr lang="en-US" sz="2000" dirty="0" err="1" smtClean="0"/>
              <a:t>più</a:t>
            </a:r>
            <a:r>
              <a:rPr lang="en-US" sz="2000" dirty="0" smtClean="0"/>
              <a:t> </a:t>
            </a:r>
            <a:r>
              <a:rPr lang="en-US" sz="2000" dirty="0" err="1" smtClean="0"/>
              <a:t>efficaci</a:t>
            </a:r>
            <a:r>
              <a:rPr lang="en-US" sz="2000" dirty="0" smtClean="0"/>
              <a:t>, </a:t>
            </a:r>
            <a:r>
              <a:rPr lang="en-US" sz="2000" dirty="0" err="1" smtClean="0"/>
              <a:t>vantaggiose</a:t>
            </a:r>
            <a:r>
              <a:rPr lang="en-US" sz="2000" dirty="0" smtClean="0"/>
              <a:t> e </a:t>
            </a:r>
            <a:r>
              <a:rPr lang="en-US" sz="2000" dirty="0" err="1" smtClean="0"/>
              <a:t>gratificanti</a:t>
            </a:r>
            <a:r>
              <a:rPr lang="en-US" sz="2000" dirty="0" smtClean="0"/>
              <a:t> </a:t>
            </a:r>
            <a:r>
              <a:rPr lang="en-US" sz="2000" dirty="0" err="1" smtClean="0"/>
              <a:t>quando</a:t>
            </a:r>
            <a:r>
              <a:rPr lang="en-US" sz="2000" dirty="0" smtClean="0"/>
              <a:t> </a:t>
            </a:r>
            <a:r>
              <a:rPr lang="en-US" sz="2000" dirty="0" err="1" smtClean="0"/>
              <a:t>incoraggiano</a:t>
            </a:r>
            <a:r>
              <a:rPr lang="en-US" sz="2000" dirty="0" smtClean="0"/>
              <a:t> </a:t>
            </a:r>
            <a:r>
              <a:rPr lang="en-US" sz="2000" dirty="0" err="1" smtClean="0"/>
              <a:t>relazioni</a:t>
            </a:r>
            <a:r>
              <a:rPr lang="en-US" sz="2000" dirty="0" smtClean="0"/>
              <a:t> </a:t>
            </a:r>
            <a:r>
              <a:rPr lang="en-US" sz="2000" dirty="0" err="1" smtClean="0"/>
              <a:t>significative</a:t>
            </a:r>
            <a:r>
              <a:rPr lang="en-US" sz="2000" dirty="0" smtClean="0"/>
              <a:t>.</a:t>
            </a:r>
          </a:p>
          <a:p>
            <a:pPr>
              <a:buClr>
                <a:schemeClr val="accent2"/>
              </a:buClr>
            </a:pPr>
            <a:endParaRPr lang="el-GR" sz="2000" dirty="0" smtClean="0"/>
          </a:p>
          <a:p>
            <a:pPr>
              <a:buClr>
                <a:schemeClr val="accent2"/>
              </a:buClr>
            </a:pPr>
            <a:r>
              <a:rPr lang="en-US" sz="2000" dirty="0" smtClean="0">
                <a:solidFill>
                  <a:schemeClr val="accent2"/>
                </a:solidFill>
              </a:rPr>
              <a:t>Non solo è </a:t>
            </a:r>
            <a:r>
              <a:rPr lang="en-US" sz="2000" dirty="0" err="1" smtClean="0">
                <a:solidFill>
                  <a:schemeClr val="accent2"/>
                </a:solidFill>
              </a:rPr>
              <a:t>importante</a:t>
            </a:r>
            <a:r>
              <a:rPr lang="en-US" sz="2000" dirty="0" smtClean="0">
                <a:solidFill>
                  <a:schemeClr val="accent2"/>
                </a:solidFill>
              </a:rPr>
              <a:t> </a:t>
            </a:r>
            <a:r>
              <a:rPr lang="en-US" sz="2000" dirty="0" err="1" smtClean="0">
                <a:solidFill>
                  <a:schemeClr val="accent2"/>
                </a:solidFill>
              </a:rPr>
              <a:t>costruire</a:t>
            </a:r>
            <a:r>
              <a:rPr lang="en-US" sz="2000" dirty="0" smtClean="0">
                <a:solidFill>
                  <a:schemeClr val="accent2"/>
                </a:solidFill>
              </a:rPr>
              <a:t> </a:t>
            </a:r>
            <a:r>
              <a:rPr lang="en-US" sz="2000" dirty="0" err="1" smtClean="0">
                <a:solidFill>
                  <a:schemeClr val="accent2"/>
                </a:solidFill>
              </a:rPr>
              <a:t>relazioni</a:t>
            </a:r>
            <a:r>
              <a:rPr lang="en-US" sz="2000" dirty="0" smtClean="0">
                <a:solidFill>
                  <a:schemeClr val="accent2"/>
                </a:solidFill>
              </a:rPr>
              <a:t> </a:t>
            </a:r>
            <a:r>
              <a:rPr lang="en-US" sz="2000" dirty="0" err="1" smtClean="0">
                <a:solidFill>
                  <a:schemeClr val="accent2"/>
                </a:solidFill>
              </a:rPr>
              <a:t>personali</a:t>
            </a:r>
            <a:r>
              <a:rPr lang="en-US" sz="2000" dirty="0" smtClean="0">
                <a:solidFill>
                  <a:schemeClr val="accent2"/>
                </a:solidFill>
              </a:rPr>
              <a:t> </a:t>
            </a:r>
            <a:r>
              <a:rPr lang="en-US" sz="2000" dirty="0" err="1" smtClean="0">
                <a:solidFill>
                  <a:schemeClr val="accent2"/>
                </a:solidFill>
              </a:rPr>
              <a:t>sul</a:t>
            </a:r>
            <a:r>
              <a:rPr lang="en-US" sz="2000" dirty="0" smtClean="0">
                <a:solidFill>
                  <a:schemeClr val="accent2"/>
                </a:solidFill>
              </a:rPr>
              <a:t> </a:t>
            </a:r>
            <a:r>
              <a:rPr lang="en-US" sz="2000" dirty="0" err="1" smtClean="0">
                <a:solidFill>
                  <a:schemeClr val="accent2"/>
                </a:solidFill>
              </a:rPr>
              <a:t>posto</a:t>
            </a:r>
            <a:r>
              <a:rPr lang="en-US" sz="2000" dirty="0" smtClean="0">
                <a:solidFill>
                  <a:schemeClr val="accent2"/>
                </a:solidFill>
              </a:rPr>
              <a:t> </a:t>
            </a:r>
            <a:r>
              <a:rPr lang="en-US" sz="2000" dirty="0" err="1" smtClean="0">
                <a:solidFill>
                  <a:schemeClr val="accent2"/>
                </a:solidFill>
              </a:rPr>
              <a:t>di</a:t>
            </a:r>
            <a:r>
              <a:rPr lang="en-US" sz="2000" dirty="0" smtClean="0">
                <a:solidFill>
                  <a:schemeClr val="accent2"/>
                </a:solidFill>
              </a:rPr>
              <a:t> </a:t>
            </a:r>
            <a:r>
              <a:rPr lang="en-US" sz="2000" dirty="0" err="1" smtClean="0">
                <a:solidFill>
                  <a:schemeClr val="accent2"/>
                </a:solidFill>
              </a:rPr>
              <a:t>lavoro</a:t>
            </a:r>
            <a:r>
              <a:rPr lang="en-US" sz="2000" dirty="0" smtClean="0">
                <a:solidFill>
                  <a:schemeClr val="accent2"/>
                </a:solidFill>
              </a:rPr>
              <a:t>, ma è </a:t>
            </a:r>
            <a:r>
              <a:rPr lang="en-US" sz="2000" dirty="0" err="1" smtClean="0">
                <a:solidFill>
                  <a:schemeClr val="accent2"/>
                </a:solidFill>
              </a:rPr>
              <a:t>importante</a:t>
            </a:r>
            <a:r>
              <a:rPr lang="en-US" sz="2000" dirty="0" smtClean="0">
                <a:solidFill>
                  <a:schemeClr val="accent2"/>
                </a:solidFill>
              </a:rPr>
              <a:t> </a:t>
            </a:r>
            <a:r>
              <a:rPr lang="en-US" sz="2000" dirty="0" err="1" smtClean="0">
                <a:solidFill>
                  <a:schemeClr val="accent2"/>
                </a:solidFill>
              </a:rPr>
              <a:t>anche</a:t>
            </a:r>
            <a:r>
              <a:rPr lang="en-US" sz="2000" dirty="0" smtClean="0">
                <a:solidFill>
                  <a:schemeClr val="accent2"/>
                </a:solidFill>
              </a:rPr>
              <a:t> </a:t>
            </a:r>
            <a:r>
              <a:rPr lang="en-US" sz="2000" dirty="0" err="1" smtClean="0">
                <a:solidFill>
                  <a:schemeClr val="accent2"/>
                </a:solidFill>
              </a:rPr>
              <a:t>mantenere</a:t>
            </a:r>
            <a:r>
              <a:rPr lang="en-US" sz="2000" dirty="0" smtClean="0">
                <a:solidFill>
                  <a:schemeClr val="accent2"/>
                </a:solidFill>
              </a:rPr>
              <a:t> </a:t>
            </a:r>
            <a:r>
              <a:rPr lang="en-US" sz="2000" dirty="0" err="1" smtClean="0">
                <a:solidFill>
                  <a:schemeClr val="accent2"/>
                </a:solidFill>
              </a:rPr>
              <a:t>queste</a:t>
            </a:r>
            <a:r>
              <a:rPr lang="en-US" sz="2000" dirty="0" smtClean="0">
                <a:solidFill>
                  <a:schemeClr val="accent2"/>
                </a:solidFill>
              </a:rPr>
              <a:t> </a:t>
            </a:r>
            <a:r>
              <a:rPr lang="en-US" sz="2000" dirty="0" err="1" smtClean="0">
                <a:solidFill>
                  <a:schemeClr val="accent2"/>
                </a:solidFill>
              </a:rPr>
              <a:t>relazioni</a:t>
            </a:r>
            <a:r>
              <a:rPr lang="en-US" sz="2000" dirty="0" smtClean="0">
                <a:solidFill>
                  <a:schemeClr val="accent2"/>
                </a:solidFill>
              </a:rPr>
              <a:t> </a:t>
            </a:r>
            <a:r>
              <a:rPr lang="en-US" sz="2000" dirty="0" err="1" smtClean="0">
                <a:solidFill>
                  <a:schemeClr val="accent2"/>
                </a:solidFill>
              </a:rPr>
              <a:t>dentro</a:t>
            </a:r>
            <a:r>
              <a:rPr lang="en-US" sz="2000" dirty="0" smtClean="0">
                <a:solidFill>
                  <a:schemeClr val="accent2"/>
                </a:solidFill>
              </a:rPr>
              <a:t> </a:t>
            </a:r>
            <a:r>
              <a:rPr lang="en-US" sz="2000" dirty="0" err="1" smtClean="0">
                <a:solidFill>
                  <a:schemeClr val="accent2"/>
                </a:solidFill>
              </a:rPr>
              <a:t>i</a:t>
            </a:r>
            <a:r>
              <a:rPr lang="en-US" sz="2000" dirty="0" smtClean="0">
                <a:solidFill>
                  <a:schemeClr val="accent2"/>
                </a:solidFill>
              </a:rPr>
              <a:t> </a:t>
            </a:r>
            <a:r>
              <a:rPr lang="en-US" sz="2000" dirty="0" err="1" smtClean="0">
                <a:solidFill>
                  <a:schemeClr val="accent2"/>
                </a:solidFill>
              </a:rPr>
              <a:t>confini</a:t>
            </a:r>
            <a:r>
              <a:rPr lang="en-US" sz="2000" dirty="0" smtClean="0">
                <a:solidFill>
                  <a:schemeClr val="accent2"/>
                </a:solidFill>
              </a:rPr>
              <a:t> </a:t>
            </a:r>
            <a:r>
              <a:rPr lang="en-US" sz="2000" dirty="0" err="1" smtClean="0">
                <a:solidFill>
                  <a:schemeClr val="accent2"/>
                </a:solidFill>
              </a:rPr>
              <a:t>professionali</a:t>
            </a:r>
            <a:r>
              <a:rPr lang="en-US" sz="2000" dirty="0" smtClean="0">
                <a:solidFill>
                  <a:schemeClr val="accent2"/>
                </a:solidFill>
              </a:rPr>
              <a:t>.</a:t>
            </a:r>
          </a:p>
          <a:p>
            <a:pPr>
              <a:buClr>
                <a:schemeClr val="accent2"/>
              </a:buClr>
            </a:pPr>
            <a:endParaRPr lang="el-GR" sz="2000" dirty="0" smtClean="0">
              <a:solidFill>
                <a:schemeClr val="accent2"/>
              </a:solidFill>
            </a:endParaRPr>
          </a:p>
          <a:p>
            <a:pPr>
              <a:buClr>
                <a:schemeClr val="accent2"/>
              </a:buClr>
            </a:pPr>
            <a:r>
              <a:rPr lang="en-US" sz="2000" dirty="0" smtClean="0"/>
              <a:t>Il </a:t>
            </a:r>
            <a:r>
              <a:rPr lang="en-US" sz="2000" dirty="0" err="1" smtClean="0"/>
              <a:t>modo</a:t>
            </a:r>
            <a:r>
              <a:rPr lang="en-US" sz="2000" dirty="0" smtClean="0"/>
              <a:t> </a:t>
            </a:r>
            <a:r>
              <a:rPr lang="en-US" sz="2000" dirty="0" err="1" smtClean="0"/>
              <a:t>migliore</a:t>
            </a:r>
            <a:r>
              <a:rPr lang="en-US" sz="2000" dirty="0" smtClean="0"/>
              <a:t> per </a:t>
            </a:r>
            <a:r>
              <a:rPr lang="en-US" sz="2000" dirty="0" err="1" smtClean="0"/>
              <a:t>mantenere</a:t>
            </a:r>
            <a:r>
              <a:rPr lang="en-US" sz="2000" dirty="0" smtClean="0"/>
              <a:t> </a:t>
            </a:r>
            <a:r>
              <a:rPr lang="en-US" sz="2000" dirty="0" err="1" smtClean="0"/>
              <a:t>relazioni</a:t>
            </a:r>
            <a:r>
              <a:rPr lang="en-US" sz="2000" dirty="0" smtClean="0"/>
              <a:t> </a:t>
            </a:r>
            <a:r>
              <a:rPr lang="en-US" sz="2000" dirty="0" err="1" smtClean="0"/>
              <a:t>interpersonali</a:t>
            </a:r>
            <a:r>
              <a:rPr lang="en-US" sz="2000" dirty="0" smtClean="0"/>
              <a:t> </a:t>
            </a:r>
            <a:r>
              <a:rPr lang="en-US" sz="2000" dirty="0" err="1" smtClean="0"/>
              <a:t>sul</a:t>
            </a:r>
            <a:r>
              <a:rPr lang="en-US" sz="2000" dirty="0" smtClean="0"/>
              <a:t> </a:t>
            </a:r>
            <a:r>
              <a:rPr lang="en-US" sz="2000" dirty="0" err="1" smtClean="0"/>
              <a:t>posto</a:t>
            </a:r>
            <a:r>
              <a:rPr lang="en-US" sz="2000" dirty="0" smtClean="0"/>
              <a:t> </a:t>
            </a:r>
            <a:r>
              <a:rPr lang="en-US" sz="2000" dirty="0" err="1" smtClean="0"/>
              <a:t>di</a:t>
            </a:r>
            <a:r>
              <a:rPr lang="en-US" sz="2000" dirty="0" smtClean="0"/>
              <a:t> </a:t>
            </a:r>
            <a:r>
              <a:rPr lang="en-US" sz="2000" dirty="0" err="1" smtClean="0"/>
              <a:t>lavoro</a:t>
            </a:r>
            <a:r>
              <a:rPr lang="en-US" sz="2000" dirty="0" smtClean="0"/>
              <a:t> è </a:t>
            </a:r>
            <a:r>
              <a:rPr lang="en-US" sz="2000" dirty="0" err="1" smtClean="0"/>
              <a:t>di</a:t>
            </a:r>
            <a:r>
              <a:rPr lang="en-US" sz="2000" dirty="0" smtClean="0"/>
              <a:t> </a:t>
            </a:r>
            <a:r>
              <a:rPr lang="en-US" sz="2000" dirty="0" err="1" smtClean="0"/>
              <a:t>renderle</a:t>
            </a:r>
            <a:r>
              <a:rPr lang="en-US" sz="2000" dirty="0" smtClean="0"/>
              <a:t> sincere.</a:t>
            </a:r>
            <a:endParaRPr lang="el-GR" sz="2000" dirty="0"/>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232776" y="6032457"/>
            <a:ext cx="959224" cy="825543"/>
          </a:xfrm>
          <a:prstGeom prst="rect">
            <a:avLst/>
          </a:prstGeom>
        </p:spPr>
      </p:pic>
      <p:pic>
        <p:nvPicPr>
          <p:cNvPr id="27652" name="Picture 4" descr="ÎÏÎ¿ÏÎ­Î»ÎµÏÎ¼Î± ÎµÎ¹ÎºÏÎ½Î±Ï Î³Î¹Î± soft skills"/>
          <p:cNvPicPr>
            <a:picLocks noChangeAspect="1" noChangeArrowheads="1"/>
          </p:cNvPicPr>
          <p:nvPr/>
        </p:nvPicPr>
        <p:blipFill>
          <a:blip r:embed="rId4"/>
          <a:srcRect/>
          <a:stretch>
            <a:fillRect/>
          </a:stretch>
        </p:blipFill>
        <p:spPr bwMode="auto">
          <a:xfrm>
            <a:off x="6185647" y="2496009"/>
            <a:ext cx="5805170" cy="3326724"/>
          </a:xfrm>
          <a:prstGeom prst="rect">
            <a:avLst/>
          </a:prstGeom>
          <a:noFill/>
        </p:spPr>
      </p:pic>
      <p:sp>
        <p:nvSpPr>
          <p:cNvPr id="7" name="Slide Number Placeholder 6"/>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8"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285939" y="6188764"/>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967" y="1029159"/>
            <a:ext cx="10508509" cy="1499616"/>
          </a:xfrm>
        </p:spPr>
        <p:txBody>
          <a:bodyPr>
            <a:normAutofit/>
          </a:bodyPr>
          <a:lstStyle/>
          <a:p>
            <a:pPr lvl="0"/>
            <a:r>
              <a:rPr lang="en-US" sz="5400" b="1" dirty="0" smtClean="0"/>
              <a:t>Ti </a:t>
            </a:r>
            <a:r>
              <a:rPr lang="en-US" sz="5400" b="1" dirty="0" err="1" smtClean="0"/>
              <a:t>rendono</a:t>
            </a:r>
            <a:r>
              <a:rPr lang="en-US" sz="5400" b="1" dirty="0" smtClean="0"/>
              <a:t> un leader </a:t>
            </a:r>
            <a:r>
              <a:rPr lang="en-US" sz="5400" b="1" dirty="0" err="1" smtClean="0"/>
              <a:t>efficace</a:t>
            </a:r>
            <a:endParaRPr lang="el-GR" sz="5400" dirty="0" smtClean="0"/>
          </a:p>
        </p:txBody>
      </p:sp>
      <p:sp>
        <p:nvSpPr>
          <p:cNvPr id="22" name="TextBox 21"/>
          <p:cNvSpPr txBox="1"/>
          <p:nvPr/>
        </p:nvSpPr>
        <p:spPr>
          <a:xfrm>
            <a:off x="800009" y="2837890"/>
            <a:ext cx="3368455" cy="2554545"/>
          </a:xfrm>
          <a:prstGeom prst="rect">
            <a:avLst/>
          </a:prstGeom>
          <a:noFill/>
        </p:spPr>
        <p:txBody>
          <a:bodyPr wrap="square" rtlCol="0">
            <a:spAutoFit/>
          </a:bodyPr>
          <a:lstStyle/>
          <a:p>
            <a:pPr algn="just"/>
            <a:r>
              <a:rPr lang="en-US" sz="2000" dirty="0" smtClean="0"/>
              <a:t>Se </a:t>
            </a:r>
            <a:r>
              <a:rPr lang="en-US" sz="2000" dirty="0" err="1" smtClean="0"/>
              <a:t>guardi</a:t>
            </a:r>
            <a:r>
              <a:rPr lang="en-US" sz="2000" dirty="0" smtClean="0"/>
              <a:t> la </a:t>
            </a:r>
            <a:r>
              <a:rPr lang="en-US" sz="2000" dirty="0" err="1" smtClean="0"/>
              <a:t>maggior</a:t>
            </a:r>
            <a:r>
              <a:rPr lang="en-US" sz="2000" dirty="0" smtClean="0"/>
              <a:t> parte </a:t>
            </a:r>
            <a:r>
              <a:rPr lang="en-US" sz="2000" dirty="0" err="1" smtClean="0"/>
              <a:t>degli</a:t>
            </a:r>
            <a:r>
              <a:rPr lang="en-US" sz="2000" dirty="0" smtClean="0"/>
              <a:t> </a:t>
            </a:r>
            <a:r>
              <a:rPr lang="en-US" sz="2000" dirty="0" err="1" smtClean="0"/>
              <a:t>elenchi</a:t>
            </a:r>
            <a:r>
              <a:rPr lang="en-US" sz="2000" dirty="0" smtClean="0"/>
              <a:t> o </a:t>
            </a:r>
            <a:r>
              <a:rPr lang="en-US" sz="2000" dirty="0" err="1" smtClean="0"/>
              <a:t>degli</a:t>
            </a:r>
            <a:r>
              <a:rPr lang="en-US" sz="2000" dirty="0" smtClean="0"/>
              <a:t> </a:t>
            </a:r>
            <a:r>
              <a:rPr lang="en-US" sz="2000" dirty="0" err="1" smtClean="0"/>
              <a:t>articoli</a:t>
            </a:r>
            <a:r>
              <a:rPr lang="en-US" sz="2000" dirty="0" smtClean="0"/>
              <a:t> </a:t>
            </a:r>
            <a:r>
              <a:rPr lang="en-US" sz="2000" dirty="0" err="1" smtClean="0"/>
              <a:t>che</a:t>
            </a:r>
            <a:r>
              <a:rPr lang="en-US" sz="2000" dirty="0" smtClean="0"/>
              <a:t> </a:t>
            </a:r>
            <a:r>
              <a:rPr lang="en-US" sz="2000" dirty="0" err="1" smtClean="0"/>
              <a:t>parlano</a:t>
            </a:r>
            <a:r>
              <a:rPr lang="en-US" sz="2000" dirty="0" smtClean="0"/>
              <a:t> </a:t>
            </a:r>
            <a:r>
              <a:rPr lang="en-US" sz="2000" dirty="0" err="1" smtClean="0"/>
              <a:t>di</a:t>
            </a:r>
            <a:r>
              <a:rPr lang="en-US" sz="2000" dirty="0" smtClean="0"/>
              <a:t> </a:t>
            </a:r>
            <a:r>
              <a:rPr lang="en-US" sz="2000" dirty="0" err="1" smtClean="0"/>
              <a:t>capacità</a:t>
            </a:r>
            <a:r>
              <a:rPr lang="en-US" sz="2000" dirty="0" smtClean="0"/>
              <a:t> </a:t>
            </a:r>
            <a:r>
              <a:rPr lang="en-US" sz="2000" dirty="0" err="1" smtClean="0"/>
              <a:t>interpersonali</a:t>
            </a:r>
            <a:r>
              <a:rPr lang="en-US" sz="2000" dirty="0" smtClean="0"/>
              <a:t> </a:t>
            </a:r>
            <a:r>
              <a:rPr lang="en-US" sz="2000" dirty="0" err="1" smtClean="0"/>
              <a:t>nel</a:t>
            </a:r>
            <a:r>
              <a:rPr lang="en-US" sz="2000" dirty="0" smtClean="0"/>
              <a:t> </a:t>
            </a:r>
            <a:r>
              <a:rPr lang="en-US" sz="2000" dirty="0" err="1" smtClean="0"/>
              <a:t>posto</a:t>
            </a:r>
            <a:r>
              <a:rPr lang="en-US" sz="2000" dirty="0" smtClean="0"/>
              <a:t> </a:t>
            </a:r>
            <a:r>
              <a:rPr lang="en-US" sz="2000" dirty="0" err="1" smtClean="0"/>
              <a:t>di</a:t>
            </a:r>
            <a:r>
              <a:rPr lang="en-US" sz="2000" dirty="0" smtClean="0"/>
              <a:t> </a:t>
            </a:r>
            <a:r>
              <a:rPr lang="en-US" sz="2000" dirty="0" err="1" smtClean="0"/>
              <a:t>lavoro</a:t>
            </a:r>
            <a:r>
              <a:rPr lang="en-US" sz="2000" dirty="0" smtClean="0"/>
              <a:t>, </a:t>
            </a:r>
            <a:r>
              <a:rPr lang="en-US" sz="2000" dirty="0" err="1" smtClean="0"/>
              <a:t>i</a:t>
            </a:r>
            <a:r>
              <a:rPr lang="en-US" sz="2000" dirty="0" smtClean="0"/>
              <a:t> </a:t>
            </a:r>
            <a:r>
              <a:rPr lang="en-US" sz="2000" dirty="0" err="1" smtClean="0"/>
              <a:t>titoli</a:t>
            </a:r>
            <a:r>
              <a:rPr lang="en-US" sz="2000" dirty="0" smtClean="0"/>
              <a:t> </a:t>
            </a:r>
            <a:r>
              <a:rPr lang="en-US" sz="2000" dirty="0" err="1" smtClean="0"/>
              <a:t>potrebbero</a:t>
            </a:r>
            <a:r>
              <a:rPr lang="en-US" sz="2000" dirty="0" smtClean="0"/>
              <a:t> </a:t>
            </a:r>
            <a:r>
              <a:rPr lang="en-US" sz="2000" dirty="0" err="1" smtClean="0"/>
              <a:t>essere</a:t>
            </a:r>
            <a:r>
              <a:rPr lang="en-US" sz="2000" dirty="0" smtClean="0"/>
              <a:t> </a:t>
            </a:r>
            <a:r>
              <a:rPr lang="en-US" sz="2000" b="1" dirty="0" smtClean="0"/>
              <a:t>“</a:t>
            </a:r>
            <a:r>
              <a:rPr lang="en-US" sz="2000" b="1" dirty="0" err="1" smtClean="0"/>
              <a:t>Caratteristiche</a:t>
            </a:r>
            <a:r>
              <a:rPr lang="en-US" sz="2000" b="1" dirty="0" smtClean="0"/>
              <a:t> </a:t>
            </a:r>
            <a:r>
              <a:rPr lang="en-US" sz="2000" b="1" dirty="0" err="1" smtClean="0"/>
              <a:t>necessarie</a:t>
            </a:r>
            <a:r>
              <a:rPr lang="en-US" sz="2000" b="1" dirty="0" smtClean="0"/>
              <a:t> per </a:t>
            </a:r>
            <a:r>
              <a:rPr lang="en-US" sz="2000" b="1" dirty="0" err="1" smtClean="0"/>
              <a:t>essere</a:t>
            </a:r>
            <a:r>
              <a:rPr lang="en-US" sz="2000" b="1" dirty="0" smtClean="0"/>
              <a:t> un leader </a:t>
            </a:r>
            <a:r>
              <a:rPr lang="en-US" sz="2000" b="1" dirty="0" err="1" smtClean="0"/>
              <a:t>efficace</a:t>
            </a:r>
            <a:r>
              <a:rPr lang="en-US" sz="2000" b="1" dirty="0" smtClean="0"/>
              <a:t>”.</a:t>
            </a:r>
            <a:endParaRPr lang="el-GR" sz="2000" b="1" dirty="0" smtClean="0"/>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171195" y="5979459"/>
            <a:ext cx="1020805" cy="878541"/>
          </a:xfrm>
          <a:prstGeom prst="rect">
            <a:avLst/>
          </a:prstGeom>
        </p:spPr>
      </p:pic>
      <p:sp>
        <p:nvSpPr>
          <p:cNvPr id="6" name="Rectangle 5"/>
          <p:cNvSpPr/>
          <p:nvPr/>
        </p:nvSpPr>
        <p:spPr>
          <a:xfrm>
            <a:off x="7881263" y="2871515"/>
            <a:ext cx="3425781" cy="2862322"/>
          </a:xfrm>
          <a:prstGeom prst="rect">
            <a:avLst/>
          </a:prstGeom>
        </p:spPr>
        <p:txBody>
          <a:bodyPr wrap="square">
            <a:spAutoFit/>
          </a:bodyPr>
          <a:lstStyle/>
          <a:p>
            <a:pPr algn="just"/>
            <a:r>
              <a:rPr lang="en-US" sz="2000" dirty="0" smtClean="0">
                <a:solidFill>
                  <a:schemeClr val="accent2"/>
                </a:solidFill>
              </a:rPr>
              <a:t>Un leader </a:t>
            </a:r>
            <a:r>
              <a:rPr lang="en-US" sz="2000" dirty="0" err="1" smtClean="0">
                <a:solidFill>
                  <a:schemeClr val="accent2"/>
                </a:solidFill>
              </a:rPr>
              <a:t>che</a:t>
            </a:r>
            <a:r>
              <a:rPr lang="en-US" sz="2000" dirty="0" smtClean="0">
                <a:solidFill>
                  <a:schemeClr val="accent2"/>
                </a:solidFill>
              </a:rPr>
              <a:t> non ha la </a:t>
            </a:r>
            <a:r>
              <a:rPr lang="en-US" sz="2000" b="1" dirty="0" err="1" smtClean="0">
                <a:solidFill>
                  <a:schemeClr val="accent2"/>
                </a:solidFill>
              </a:rPr>
              <a:t>capacità</a:t>
            </a:r>
            <a:r>
              <a:rPr lang="en-US" sz="2000" b="1" dirty="0" smtClean="0">
                <a:solidFill>
                  <a:schemeClr val="accent2"/>
                </a:solidFill>
              </a:rPr>
              <a:t> </a:t>
            </a:r>
            <a:r>
              <a:rPr lang="en-US" sz="2000" b="1" dirty="0" err="1" smtClean="0">
                <a:solidFill>
                  <a:schemeClr val="accent2"/>
                </a:solidFill>
              </a:rPr>
              <a:t>di</a:t>
            </a:r>
            <a:r>
              <a:rPr lang="en-US" sz="2000" b="1" dirty="0" smtClean="0">
                <a:solidFill>
                  <a:schemeClr val="accent2"/>
                </a:solidFill>
              </a:rPr>
              <a:t> </a:t>
            </a:r>
            <a:r>
              <a:rPr lang="en-US" sz="2000" b="1" dirty="0" err="1" smtClean="0">
                <a:solidFill>
                  <a:schemeClr val="accent2"/>
                </a:solidFill>
              </a:rPr>
              <a:t>connettersi</a:t>
            </a:r>
            <a:r>
              <a:rPr lang="en-US" sz="2000" b="1" dirty="0" smtClean="0">
                <a:solidFill>
                  <a:schemeClr val="accent2"/>
                </a:solidFill>
              </a:rPr>
              <a:t> al </a:t>
            </a:r>
            <a:r>
              <a:rPr lang="en-US" sz="2000" b="1" dirty="0" err="1" smtClean="0">
                <a:solidFill>
                  <a:schemeClr val="accent2"/>
                </a:solidFill>
              </a:rPr>
              <a:t>suo</a:t>
            </a:r>
            <a:r>
              <a:rPr lang="en-US" sz="2000" b="1" dirty="0" smtClean="0">
                <a:solidFill>
                  <a:schemeClr val="accent2"/>
                </a:solidFill>
              </a:rPr>
              <a:t> team, </a:t>
            </a:r>
            <a:r>
              <a:rPr lang="en-US" sz="2000" dirty="0" err="1" smtClean="0">
                <a:solidFill>
                  <a:schemeClr val="accent2"/>
                </a:solidFill>
              </a:rPr>
              <a:t>fallirà</a:t>
            </a:r>
            <a:r>
              <a:rPr lang="en-US" sz="2000" dirty="0" smtClean="0">
                <a:solidFill>
                  <a:schemeClr val="accent2"/>
                </a:solidFill>
              </a:rPr>
              <a:t> </a:t>
            </a:r>
            <a:r>
              <a:rPr lang="en-US" sz="2000" dirty="0" err="1" smtClean="0">
                <a:solidFill>
                  <a:schemeClr val="accent2"/>
                </a:solidFill>
              </a:rPr>
              <a:t>inevitabilmente</a:t>
            </a:r>
            <a:r>
              <a:rPr lang="en-US" sz="2000" dirty="0" smtClean="0">
                <a:solidFill>
                  <a:schemeClr val="accent2"/>
                </a:solidFill>
              </a:rPr>
              <a:t>, o </a:t>
            </a:r>
            <a:r>
              <a:rPr lang="en-US" sz="2000" dirty="0" err="1" smtClean="0">
                <a:solidFill>
                  <a:schemeClr val="accent2"/>
                </a:solidFill>
              </a:rPr>
              <a:t>perderà</a:t>
            </a:r>
            <a:r>
              <a:rPr lang="en-US" sz="2000" dirty="0" smtClean="0">
                <a:solidFill>
                  <a:schemeClr val="accent2"/>
                </a:solidFill>
              </a:rPr>
              <a:t> </a:t>
            </a:r>
            <a:r>
              <a:rPr lang="en-US" sz="2000" dirty="0" err="1" smtClean="0">
                <a:solidFill>
                  <a:schemeClr val="accent2"/>
                </a:solidFill>
              </a:rPr>
              <a:t>membri</a:t>
            </a:r>
            <a:r>
              <a:rPr lang="en-US" sz="2000" dirty="0" smtClean="0">
                <a:solidFill>
                  <a:schemeClr val="accent2"/>
                </a:solidFill>
              </a:rPr>
              <a:t> </a:t>
            </a:r>
            <a:r>
              <a:rPr lang="en-US" sz="2000" dirty="0" err="1" smtClean="0">
                <a:solidFill>
                  <a:schemeClr val="accent2"/>
                </a:solidFill>
              </a:rPr>
              <a:t>preziosi</a:t>
            </a:r>
            <a:r>
              <a:rPr lang="en-US" sz="2000" dirty="0" smtClean="0">
                <a:solidFill>
                  <a:schemeClr val="accent2"/>
                </a:solidFill>
              </a:rPr>
              <a:t> </a:t>
            </a:r>
            <a:r>
              <a:rPr lang="en-US" sz="2000" dirty="0" err="1" smtClean="0">
                <a:solidFill>
                  <a:schemeClr val="accent2"/>
                </a:solidFill>
              </a:rPr>
              <a:t>di</a:t>
            </a:r>
            <a:r>
              <a:rPr lang="en-US" sz="2000" dirty="0" smtClean="0">
                <a:solidFill>
                  <a:schemeClr val="accent2"/>
                </a:solidFill>
              </a:rPr>
              <a:t> </a:t>
            </a:r>
            <a:r>
              <a:rPr lang="en-US" sz="2000" dirty="0" err="1" smtClean="0">
                <a:solidFill>
                  <a:schemeClr val="accent2"/>
                </a:solidFill>
              </a:rPr>
              <a:t>quel</a:t>
            </a:r>
            <a:r>
              <a:rPr lang="en-US" sz="2000" dirty="0" smtClean="0">
                <a:solidFill>
                  <a:schemeClr val="accent2"/>
                </a:solidFill>
              </a:rPr>
              <a:t> team </a:t>
            </a:r>
            <a:r>
              <a:rPr lang="en-US" sz="2000" dirty="0" err="1" smtClean="0">
                <a:solidFill>
                  <a:schemeClr val="accent2"/>
                </a:solidFill>
              </a:rPr>
              <a:t>che</a:t>
            </a:r>
            <a:r>
              <a:rPr lang="en-US" sz="2000" dirty="0" smtClean="0">
                <a:solidFill>
                  <a:schemeClr val="accent2"/>
                </a:solidFill>
              </a:rPr>
              <a:t> </a:t>
            </a:r>
            <a:r>
              <a:rPr lang="en-US" sz="2000" dirty="0" err="1" smtClean="0">
                <a:solidFill>
                  <a:schemeClr val="accent2"/>
                </a:solidFill>
              </a:rPr>
              <a:t>risulta</a:t>
            </a:r>
            <a:r>
              <a:rPr lang="en-US" sz="2000" dirty="0" smtClean="0">
                <a:solidFill>
                  <a:schemeClr val="accent2"/>
                </a:solidFill>
              </a:rPr>
              <a:t> </a:t>
            </a:r>
            <a:r>
              <a:rPr lang="en-US" sz="2000" dirty="0" err="1" smtClean="0">
                <a:solidFill>
                  <a:schemeClr val="accent2"/>
                </a:solidFill>
              </a:rPr>
              <a:t>indietro</a:t>
            </a:r>
            <a:r>
              <a:rPr lang="en-US" sz="2000" dirty="0" smtClean="0">
                <a:solidFill>
                  <a:schemeClr val="accent2"/>
                </a:solidFill>
              </a:rPr>
              <a:t> </a:t>
            </a:r>
            <a:r>
              <a:rPr lang="en-US" sz="2000" dirty="0" err="1" smtClean="0">
                <a:solidFill>
                  <a:schemeClr val="accent2"/>
                </a:solidFill>
              </a:rPr>
              <a:t>nella</a:t>
            </a:r>
            <a:r>
              <a:rPr lang="en-US" sz="2000" dirty="0" smtClean="0">
                <a:solidFill>
                  <a:schemeClr val="accent2"/>
                </a:solidFill>
              </a:rPr>
              <a:t> </a:t>
            </a:r>
            <a:r>
              <a:rPr lang="en-US" sz="2000" dirty="0" err="1" smtClean="0">
                <a:solidFill>
                  <a:schemeClr val="accent2"/>
                </a:solidFill>
              </a:rPr>
              <a:t>produttività</a:t>
            </a:r>
            <a:r>
              <a:rPr lang="en-US" sz="2000" dirty="0" smtClean="0">
                <a:solidFill>
                  <a:schemeClr val="accent2"/>
                </a:solidFill>
              </a:rPr>
              <a:t> o </a:t>
            </a:r>
            <a:r>
              <a:rPr lang="en-US" sz="2000" dirty="0" err="1" smtClean="0">
                <a:solidFill>
                  <a:schemeClr val="accent2"/>
                </a:solidFill>
              </a:rPr>
              <a:t>che</a:t>
            </a:r>
            <a:r>
              <a:rPr lang="en-US" sz="2000" dirty="0" smtClean="0">
                <a:solidFill>
                  <a:schemeClr val="accent2"/>
                </a:solidFill>
              </a:rPr>
              <a:t> </a:t>
            </a:r>
            <a:r>
              <a:rPr lang="en-US" sz="2000" dirty="0" err="1" smtClean="0">
                <a:solidFill>
                  <a:schemeClr val="accent2"/>
                </a:solidFill>
              </a:rPr>
              <a:t>carica</a:t>
            </a:r>
            <a:r>
              <a:rPr lang="en-US" sz="2000" dirty="0" smtClean="0">
                <a:solidFill>
                  <a:schemeClr val="accent2"/>
                </a:solidFill>
              </a:rPr>
              <a:t> </a:t>
            </a:r>
            <a:r>
              <a:rPr lang="en-US" sz="2000" dirty="0" err="1" smtClean="0">
                <a:solidFill>
                  <a:schemeClr val="accent2"/>
                </a:solidFill>
              </a:rPr>
              <a:t>di</a:t>
            </a:r>
            <a:r>
              <a:rPr lang="en-US" sz="2000" dirty="0" smtClean="0">
                <a:solidFill>
                  <a:schemeClr val="accent2"/>
                </a:solidFill>
              </a:rPr>
              <a:t> </a:t>
            </a:r>
            <a:r>
              <a:rPr lang="en-US" sz="2000" dirty="0" err="1" smtClean="0">
                <a:solidFill>
                  <a:schemeClr val="accent2"/>
                </a:solidFill>
              </a:rPr>
              <a:t>lavoro</a:t>
            </a:r>
            <a:r>
              <a:rPr lang="en-US" sz="2000" dirty="0" smtClean="0">
                <a:solidFill>
                  <a:schemeClr val="accent2"/>
                </a:solidFill>
              </a:rPr>
              <a:t> </a:t>
            </a:r>
            <a:r>
              <a:rPr lang="en-US" sz="2000" dirty="0" err="1" smtClean="0">
                <a:solidFill>
                  <a:schemeClr val="accent2"/>
                </a:solidFill>
              </a:rPr>
              <a:t>arretrato</a:t>
            </a:r>
            <a:r>
              <a:rPr lang="en-US" sz="2000" dirty="0" smtClean="0">
                <a:solidFill>
                  <a:schemeClr val="accent2"/>
                </a:solidFill>
              </a:rPr>
              <a:t> </a:t>
            </a:r>
            <a:r>
              <a:rPr lang="en-US" sz="2000" dirty="0" err="1" smtClean="0">
                <a:solidFill>
                  <a:schemeClr val="accent2"/>
                </a:solidFill>
              </a:rPr>
              <a:t>gli</a:t>
            </a:r>
            <a:r>
              <a:rPr lang="en-US" sz="2000" dirty="0" smtClean="0">
                <a:solidFill>
                  <a:schemeClr val="accent2"/>
                </a:solidFill>
              </a:rPr>
              <a:t> </a:t>
            </a:r>
            <a:r>
              <a:rPr lang="en-US" sz="2000" dirty="0" err="1" smtClean="0">
                <a:solidFill>
                  <a:schemeClr val="accent2"/>
                </a:solidFill>
              </a:rPr>
              <a:t>altri</a:t>
            </a:r>
            <a:r>
              <a:rPr lang="en-US" sz="2000" dirty="0" smtClean="0">
                <a:solidFill>
                  <a:schemeClr val="accent2"/>
                </a:solidFill>
              </a:rPr>
              <a:t> </a:t>
            </a:r>
            <a:r>
              <a:rPr lang="en-US" sz="2000" dirty="0" err="1" smtClean="0">
                <a:solidFill>
                  <a:schemeClr val="accent2"/>
                </a:solidFill>
              </a:rPr>
              <a:t>dipendenti</a:t>
            </a:r>
            <a:r>
              <a:rPr lang="en-US" sz="2000" dirty="0" smtClean="0">
                <a:solidFill>
                  <a:schemeClr val="accent2"/>
                </a:solidFill>
              </a:rPr>
              <a:t>.</a:t>
            </a:r>
            <a:endParaRPr lang="el-GR" sz="2000" dirty="0">
              <a:solidFill>
                <a:schemeClr val="accent2"/>
              </a:solidFill>
            </a:endParaRPr>
          </a:p>
        </p:txBody>
      </p:sp>
      <p:pic>
        <p:nvPicPr>
          <p:cNvPr id="27651" name="Picture 3"/>
          <p:cNvPicPr>
            <a:picLocks noChangeAspect="1" noChangeArrowheads="1"/>
          </p:cNvPicPr>
          <p:nvPr/>
        </p:nvPicPr>
        <p:blipFill>
          <a:blip r:embed="rId4"/>
          <a:srcRect/>
          <a:stretch>
            <a:fillRect/>
          </a:stretch>
        </p:blipFill>
        <p:spPr bwMode="auto">
          <a:xfrm>
            <a:off x="4766766" y="2379459"/>
            <a:ext cx="2658468" cy="3600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9"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15779" y="6106659"/>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ÎÏÎ¿ÏÎ­Î»ÎµÏÎ¼Î± ÎµÎ¹ÎºÏÎ½Î±Ï Î³Î¹Î± productivity"/>
          <p:cNvPicPr>
            <a:picLocks noChangeAspect="1" noChangeArrowheads="1"/>
          </p:cNvPicPr>
          <p:nvPr/>
        </p:nvPicPr>
        <p:blipFill>
          <a:blip r:embed="rId4"/>
          <a:srcRect/>
          <a:stretch>
            <a:fillRect/>
          </a:stretch>
        </p:blipFill>
        <p:spPr bwMode="auto">
          <a:xfrm rot="20139150">
            <a:off x="6660186" y="2601467"/>
            <a:ext cx="2494616" cy="2128740"/>
          </a:xfrm>
          <a:prstGeom prst="rect">
            <a:avLst/>
          </a:prstGeom>
          <a:noFill/>
        </p:spPr>
      </p:pic>
      <p:sp>
        <p:nvSpPr>
          <p:cNvPr id="2" name="Title 1"/>
          <p:cNvSpPr>
            <a:spLocks noGrp="1"/>
          </p:cNvSpPr>
          <p:nvPr>
            <p:ph type="title"/>
          </p:nvPr>
        </p:nvSpPr>
        <p:spPr>
          <a:xfrm>
            <a:off x="929446" y="1210689"/>
            <a:ext cx="10394721" cy="1499616"/>
          </a:xfrm>
        </p:spPr>
        <p:txBody>
          <a:bodyPr>
            <a:normAutofit/>
          </a:bodyPr>
          <a:lstStyle/>
          <a:p>
            <a:r>
              <a:rPr lang="en-US" sz="5400" b="1" dirty="0" smtClean="0"/>
              <a:t>Le </a:t>
            </a:r>
            <a:r>
              <a:rPr lang="en-US" sz="5400" b="1" dirty="0" err="1" smtClean="0"/>
              <a:t>capacità</a:t>
            </a:r>
            <a:r>
              <a:rPr lang="en-US" sz="5400" b="1" dirty="0" smtClean="0"/>
              <a:t> </a:t>
            </a:r>
            <a:r>
              <a:rPr lang="en-US" sz="5400" b="1" dirty="0" err="1" smtClean="0"/>
              <a:t>trasversali</a:t>
            </a:r>
            <a:r>
              <a:rPr lang="en-US" sz="5400" b="1" dirty="0" smtClean="0"/>
              <a:t> </a:t>
            </a:r>
            <a:r>
              <a:rPr lang="en-US" sz="5400" b="1" dirty="0" err="1" smtClean="0"/>
              <a:t>applicate</a:t>
            </a:r>
            <a:r>
              <a:rPr lang="en-US" sz="5400" b="1" dirty="0" smtClean="0"/>
              <a:t> </a:t>
            </a:r>
            <a:r>
              <a:rPr lang="en-US" sz="5400" b="1" dirty="0"/>
              <a:t>A</a:t>
            </a:r>
            <a:r>
              <a:rPr lang="en-US" sz="5400" b="1" dirty="0" smtClean="0"/>
              <a:t>lla vita </a:t>
            </a:r>
            <a:r>
              <a:rPr lang="en-US" sz="5400" b="1" dirty="0" err="1" smtClean="0"/>
              <a:t>professionale</a:t>
            </a:r>
            <a:endParaRPr lang="el-GR" sz="5400" dirty="0" smtClean="0"/>
          </a:p>
        </p:txBody>
      </p:sp>
      <p:sp>
        <p:nvSpPr>
          <p:cNvPr id="22" name="TextBox 21"/>
          <p:cNvSpPr txBox="1"/>
          <p:nvPr/>
        </p:nvSpPr>
        <p:spPr>
          <a:xfrm>
            <a:off x="695800" y="2974918"/>
            <a:ext cx="4854874" cy="2523768"/>
          </a:xfrm>
          <a:prstGeom prst="rect">
            <a:avLst/>
          </a:prstGeom>
          <a:noFill/>
        </p:spPr>
        <p:txBody>
          <a:bodyPr wrap="square" rtlCol="0">
            <a:spAutoFit/>
          </a:bodyPr>
          <a:lstStyle/>
          <a:p>
            <a:r>
              <a:rPr lang="en-US" sz="1400" dirty="0" smtClean="0"/>
              <a:t> </a:t>
            </a:r>
            <a:endParaRPr lang="el-GR" sz="2000" dirty="0" smtClean="0"/>
          </a:p>
          <a:p>
            <a:pPr algn="just"/>
            <a:r>
              <a:rPr lang="en-US" sz="2000" b="1" dirty="0" smtClean="0"/>
              <a:t>ATTIVITA’</a:t>
            </a:r>
            <a:endParaRPr lang="el-GR" sz="2000" b="1" dirty="0" smtClean="0"/>
          </a:p>
          <a:p>
            <a:pPr algn="just"/>
            <a:r>
              <a:rPr lang="en-US" sz="2000" dirty="0" smtClean="0"/>
              <a:t> </a:t>
            </a:r>
            <a:endParaRPr lang="el-GR" sz="2000" dirty="0" smtClean="0"/>
          </a:p>
          <a:p>
            <a:pPr algn="just"/>
            <a:r>
              <a:rPr lang="en-US" sz="2000" dirty="0" err="1" smtClean="0"/>
              <a:t>Prova</a:t>
            </a:r>
            <a:r>
              <a:rPr lang="en-US" sz="2000" dirty="0" smtClean="0"/>
              <a:t> a </a:t>
            </a:r>
            <a:r>
              <a:rPr lang="en-US" sz="2000" dirty="0" err="1" smtClean="0"/>
              <a:t>trovare</a:t>
            </a:r>
            <a:r>
              <a:rPr lang="en-US" sz="2000" dirty="0" smtClean="0"/>
              <a:t> </a:t>
            </a:r>
            <a:r>
              <a:rPr lang="en-US" sz="2000" dirty="0" err="1" smtClean="0"/>
              <a:t>almeno</a:t>
            </a:r>
            <a:r>
              <a:rPr lang="en-US" sz="2000" dirty="0" smtClean="0"/>
              <a:t> </a:t>
            </a:r>
            <a:r>
              <a:rPr lang="en-US" sz="2000" dirty="0" err="1" smtClean="0"/>
              <a:t>altre</a:t>
            </a:r>
            <a:r>
              <a:rPr lang="en-US" sz="2000" dirty="0" smtClean="0"/>
              <a:t> due </a:t>
            </a:r>
            <a:r>
              <a:rPr lang="en-US" sz="2000" dirty="0" err="1" smtClean="0"/>
              <a:t>buone</a:t>
            </a:r>
            <a:r>
              <a:rPr lang="en-US" sz="2000" dirty="0" smtClean="0"/>
              <a:t> </a:t>
            </a:r>
            <a:r>
              <a:rPr lang="en-US" sz="2000" dirty="0" err="1" smtClean="0"/>
              <a:t>ragioni</a:t>
            </a:r>
            <a:r>
              <a:rPr lang="en-US" sz="2000" dirty="0" smtClean="0"/>
              <a:t> per cui le </a:t>
            </a:r>
            <a:r>
              <a:rPr lang="en-US" sz="2000" dirty="0" err="1" smtClean="0"/>
              <a:t>capacità</a:t>
            </a:r>
            <a:r>
              <a:rPr lang="en-US" sz="2000" dirty="0" smtClean="0"/>
              <a:t> </a:t>
            </a:r>
            <a:r>
              <a:rPr lang="en-US" sz="2000" dirty="0" err="1" smtClean="0"/>
              <a:t>trasversali</a:t>
            </a:r>
            <a:r>
              <a:rPr lang="en-US" sz="2000" dirty="0" smtClean="0"/>
              <a:t> </a:t>
            </a:r>
            <a:r>
              <a:rPr lang="en-US" sz="2000" dirty="0" err="1" smtClean="0"/>
              <a:t>possono</a:t>
            </a:r>
            <a:r>
              <a:rPr lang="en-US" sz="2000" dirty="0" smtClean="0"/>
              <a:t> </a:t>
            </a:r>
            <a:r>
              <a:rPr lang="en-US" sz="2000" dirty="0" err="1" smtClean="0"/>
              <a:t>essere</a:t>
            </a:r>
            <a:r>
              <a:rPr lang="en-US" sz="2000" dirty="0" smtClean="0"/>
              <a:t> </a:t>
            </a:r>
            <a:r>
              <a:rPr lang="en-US" sz="2000" dirty="0" err="1" smtClean="0"/>
              <a:t>utili</a:t>
            </a:r>
            <a:r>
              <a:rPr lang="en-US" sz="2000" dirty="0" smtClean="0"/>
              <a:t>, </a:t>
            </a:r>
            <a:r>
              <a:rPr lang="en-US" sz="2000" dirty="0" err="1" smtClean="0"/>
              <a:t>gratificanti</a:t>
            </a:r>
            <a:r>
              <a:rPr lang="en-US" sz="2000" dirty="0" smtClean="0"/>
              <a:t>, </a:t>
            </a:r>
            <a:r>
              <a:rPr lang="en-US" sz="2000" dirty="0" err="1" smtClean="0"/>
              <a:t>produttive</a:t>
            </a:r>
            <a:r>
              <a:rPr lang="en-US" sz="2000" dirty="0" smtClean="0"/>
              <a:t> e </a:t>
            </a:r>
            <a:r>
              <a:rPr lang="en-US" sz="2000" dirty="0" err="1" smtClean="0"/>
              <a:t>apprezzate</a:t>
            </a:r>
            <a:r>
              <a:rPr lang="en-US" sz="2000" dirty="0" smtClean="0"/>
              <a:t> </a:t>
            </a:r>
            <a:r>
              <a:rPr lang="en-US" sz="2000" dirty="0" err="1" smtClean="0"/>
              <a:t>nella</a:t>
            </a:r>
            <a:r>
              <a:rPr lang="en-US" sz="2000" dirty="0" smtClean="0"/>
              <a:t> vita </a:t>
            </a:r>
            <a:r>
              <a:rPr lang="en-US" sz="2000" dirty="0" err="1" smtClean="0"/>
              <a:t>professionale</a:t>
            </a:r>
            <a:r>
              <a:rPr lang="en-US" sz="2000" dirty="0" smtClean="0"/>
              <a:t>, per </a:t>
            </a:r>
            <a:r>
              <a:rPr lang="en-US" sz="2000" dirty="0" err="1" smtClean="0"/>
              <a:t>esempio</a:t>
            </a:r>
            <a:r>
              <a:rPr lang="en-US" sz="2000" dirty="0" smtClean="0"/>
              <a:t> </a:t>
            </a:r>
            <a:r>
              <a:rPr lang="en-US" sz="2000" dirty="0" err="1" smtClean="0"/>
              <a:t>nel</a:t>
            </a:r>
            <a:r>
              <a:rPr lang="en-US" sz="2000" dirty="0" smtClean="0"/>
              <a:t> </a:t>
            </a:r>
            <a:r>
              <a:rPr lang="en-US" sz="2000" dirty="0" err="1" smtClean="0"/>
              <a:t>tuo</a:t>
            </a:r>
            <a:r>
              <a:rPr lang="en-US" sz="2000" dirty="0" smtClean="0"/>
              <a:t> </a:t>
            </a:r>
            <a:r>
              <a:rPr lang="en-US" sz="2000" dirty="0" err="1" smtClean="0"/>
              <a:t>ambiente</a:t>
            </a:r>
            <a:r>
              <a:rPr lang="en-US" sz="2000" dirty="0" smtClean="0"/>
              <a:t> </a:t>
            </a:r>
            <a:r>
              <a:rPr lang="en-US" sz="2000" dirty="0" err="1" smtClean="0"/>
              <a:t>di</a:t>
            </a:r>
            <a:r>
              <a:rPr lang="en-US" sz="2000" dirty="0" smtClean="0"/>
              <a:t> </a:t>
            </a:r>
            <a:r>
              <a:rPr lang="en-US" sz="2000" dirty="0" err="1" smtClean="0"/>
              <a:t>lavoro</a:t>
            </a:r>
            <a:r>
              <a:rPr lang="en-US" sz="2000" dirty="0" smtClean="0"/>
              <a:t>.</a:t>
            </a:r>
            <a:endParaRPr lang="el-GR" sz="2000" dirty="0"/>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11223277" y="6024282"/>
            <a:ext cx="968723" cy="833718"/>
          </a:xfrm>
          <a:prstGeom prst="rect">
            <a:avLst/>
          </a:prstGeom>
        </p:spPr>
      </p:pic>
      <p:pic>
        <p:nvPicPr>
          <p:cNvPr id="26628" name="Picture 4" descr="ÎÏÎ¿ÏÎ­Î»ÎµÏÎ¼Î± ÎµÎ¹ÎºÏÎ½Î±Ï Î³Î¹Î± rewarding job"/>
          <p:cNvPicPr>
            <a:picLocks noChangeAspect="1" noChangeArrowheads="1"/>
          </p:cNvPicPr>
          <p:nvPr/>
        </p:nvPicPr>
        <p:blipFill>
          <a:blip r:embed="rId6"/>
          <a:srcRect/>
          <a:stretch>
            <a:fillRect/>
          </a:stretch>
        </p:blipFill>
        <p:spPr bwMode="auto">
          <a:xfrm rot="1643136">
            <a:off x="9127249" y="2863370"/>
            <a:ext cx="2650360" cy="1656475"/>
          </a:xfrm>
          <a:prstGeom prst="rect">
            <a:avLst/>
          </a:prstGeom>
          <a:noFill/>
        </p:spPr>
      </p:pic>
      <p:pic>
        <p:nvPicPr>
          <p:cNvPr id="26630" name="Picture 6" descr="ÎÏÎ¿ÏÎ­Î»ÎµÏÎ¼Î± ÎµÎ¹ÎºÏÎ½Î±Ï Î³Î¹Î± success workplace"/>
          <p:cNvPicPr>
            <a:picLocks noChangeAspect="1" noChangeArrowheads="1"/>
          </p:cNvPicPr>
          <p:nvPr/>
        </p:nvPicPr>
        <p:blipFill>
          <a:blip r:embed="rId7"/>
          <a:srcRect/>
          <a:stretch>
            <a:fillRect/>
          </a:stretch>
        </p:blipFill>
        <p:spPr bwMode="auto">
          <a:xfrm rot="21141949">
            <a:off x="7564388" y="4611247"/>
            <a:ext cx="2857500" cy="1952625"/>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9" name="Picture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Picture 3"/>
          <p:cNvPicPr/>
          <p:nvPr/>
        </p:nvPicPr>
        <p:blipFill>
          <a:blip r:embed="rId9">
            <a:extLst>
              <a:ext uri="{28A0092B-C50C-407E-A947-70E740481C1C}">
                <a14:useLocalDpi xmlns:a14="http://schemas.microsoft.com/office/drawing/2010/main" val="0"/>
              </a:ext>
            </a:extLst>
          </a:blip>
          <a:srcRect/>
          <a:stretch>
            <a:fillRect/>
          </a:stretch>
        </p:blipFill>
        <p:spPr bwMode="auto">
          <a:xfrm>
            <a:off x="191258" y="6261154"/>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5516" y="724524"/>
            <a:ext cx="4389120" cy="1737360"/>
          </a:xfrm>
        </p:spPr>
        <p:txBody>
          <a:bodyPr/>
          <a:lstStyle/>
          <a:p>
            <a:r>
              <a:rPr lang="en-GB" sz="5000" b="1" dirty="0" err="1" smtClean="0"/>
              <a:t>Obiettivi</a:t>
            </a:r>
            <a:endParaRPr lang="en-GB" sz="5000" b="1" dirty="0"/>
          </a:p>
        </p:txBody>
      </p:sp>
      <p:sp>
        <p:nvSpPr>
          <p:cNvPr id="6" name="Text Placeholder 5"/>
          <p:cNvSpPr>
            <a:spLocks noGrp="1"/>
          </p:cNvSpPr>
          <p:nvPr>
            <p:ph type="body" sz="half" idx="2"/>
          </p:nvPr>
        </p:nvSpPr>
        <p:spPr>
          <a:xfrm>
            <a:off x="600636" y="2012780"/>
            <a:ext cx="4839507" cy="4113727"/>
          </a:xfrm>
        </p:spPr>
        <p:txBody>
          <a:bodyPr>
            <a:noAutofit/>
          </a:bodyPr>
          <a:lstStyle/>
          <a:p>
            <a:pPr marL="342900" lvl="0" indent="-342900"/>
            <a:r>
              <a:rPr lang="en-US" sz="2000" dirty="0" err="1" smtClean="0">
                <a:solidFill>
                  <a:schemeClr val="accent2"/>
                </a:solidFill>
              </a:rPr>
              <a:t>Capire</a:t>
            </a:r>
            <a:r>
              <a:rPr lang="en-US" sz="2000" dirty="0" smtClean="0">
                <a:solidFill>
                  <a:schemeClr val="accent2"/>
                </a:solidFill>
              </a:rPr>
              <a:t> le </a:t>
            </a:r>
            <a:r>
              <a:rPr lang="en-US" sz="2000" dirty="0" err="1" smtClean="0">
                <a:solidFill>
                  <a:schemeClr val="accent2"/>
                </a:solidFill>
              </a:rPr>
              <a:t>competenze</a:t>
            </a:r>
            <a:r>
              <a:rPr lang="en-US" sz="2000" dirty="0" smtClean="0">
                <a:solidFill>
                  <a:schemeClr val="accent2"/>
                </a:solidFill>
              </a:rPr>
              <a:t> </a:t>
            </a:r>
            <a:r>
              <a:rPr lang="en-US" sz="2000" dirty="0" err="1" smtClean="0">
                <a:solidFill>
                  <a:schemeClr val="accent2"/>
                </a:solidFill>
              </a:rPr>
              <a:t>trasversali</a:t>
            </a:r>
            <a:endParaRPr lang="el-GR" sz="2000" dirty="0" smtClean="0">
              <a:solidFill>
                <a:schemeClr val="accent2"/>
              </a:solidFill>
            </a:endParaRPr>
          </a:p>
          <a:p>
            <a:pPr marL="342900" lvl="0" indent="-342900" algn="just">
              <a:buFont typeface="+mj-lt"/>
              <a:buAutoNum type="arabicPeriod"/>
            </a:pPr>
            <a:r>
              <a:rPr lang="en-US" sz="2000" dirty="0" err="1" smtClean="0"/>
              <a:t>Identificare</a:t>
            </a:r>
            <a:r>
              <a:rPr lang="en-US" sz="2000" dirty="0" smtClean="0"/>
              <a:t> </a:t>
            </a:r>
            <a:r>
              <a:rPr lang="en-US" sz="2000" dirty="0" err="1" smtClean="0"/>
              <a:t>il</a:t>
            </a:r>
            <a:r>
              <a:rPr lang="en-US" sz="2000" dirty="0" smtClean="0"/>
              <a:t> </a:t>
            </a:r>
            <a:r>
              <a:rPr lang="en-US" sz="2000" dirty="0" err="1" smtClean="0"/>
              <a:t>diverso</a:t>
            </a:r>
            <a:r>
              <a:rPr lang="en-US" sz="2000" dirty="0" smtClean="0"/>
              <a:t> </a:t>
            </a:r>
            <a:r>
              <a:rPr lang="en-US" sz="2000" dirty="0" err="1" smtClean="0"/>
              <a:t>profilo</a:t>
            </a:r>
            <a:r>
              <a:rPr lang="en-US" sz="2000" dirty="0" smtClean="0"/>
              <a:t> </a:t>
            </a:r>
            <a:r>
              <a:rPr lang="en-US" sz="2000" dirty="0" err="1" smtClean="0"/>
              <a:t>delle</a:t>
            </a:r>
            <a:r>
              <a:rPr lang="en-US" sz="2000" dirty="0" smtClean="0"/>
              <a:t> </a:t>
            </a:r>
            <a:r>
              <a:rPr lang="en-US" sz="2000" dirty="0" err="1" smtClean="0"/>
              <a:t>abilità</a:t>
            </a:r>
            <a:r>
              <a:rPr lang="en-US" sz="2000" dirty="0" smtClean="0"/>
              <a:t> e le </a:t>
            </a:r>
            <a:r>
              <a:rPr lang="en-US" sz="2000" dirty="0" err="1" smtClean="0"/>
              <a:t>aree</a:t>
            </a:r>
            <a:r>
              <a:rPr lang="en-US" sz="2000" dirty="0" smtClean="0"/>
              <a:t> </a:t>
            </a:r>
            <a:r>
              <a:rPr lang="en-US" sz="2000" dirty="0" err="1" smtClean="0"/>
              <a:t>della</a:t>
            </a:r>
            <a:r>
              <a:rPr lang="en-US" sz="2000" dirty="0" smtClean="0"/>
              <a:t> </a:t>
            </a:r>
            <a:r>
              <a:rPr lang="en-US" sz="2000" dirty="0" err="1" smtClean="0"/>
              <a:t>dimensione</a:t>
            </a:r>
            <a:r>
              <a:rPr lang="en-US" sz="2000" dirty="0" smtClean="0"/>
              <a:t> </a:t>
            </a:r>
            <a:r>
              <a:rPr lang="en-US" sz="2000" dirty="0" err="1" smtClean="0"/>
              <a:t>interpersonale</a:t>
            </a:r>
            <a:endParaRPr lang="el-GR" sz="2000" dirty="0" smtClean="0"/>
          </a:p>
          <a:p>
            <a:pPr marL="342900" lvl="0" indent="-342900" algn="just">
              <a:buFont typeface="+mj-lt"/>
              <a:buAutoNum type="arabicPeriod"/>
            </a:pPr>
            <a:r>
              <a:rPr lang="en-US" sz="2000" dirty="0" err="1" smtClean="0"/>
              <a:t>Riconoscere</a:t>
            </a:r>
            <a:r>
              <a:rPr lang="en-US" sz="2000" dirty="0" smtClean="0"/>
              <a:t> le </a:t>
            </a:r>
            <a:r>
              <a:rPr lang="en-US" sz="2000" dirty="0" err="1" smtClean="0"/>
              <a:t>capacità</a:t>
            </a:r>
            <a:r>
              <a:rPr lang="en-US" sz="2000" dirty="0" smtClean="0"/>
              <a:t> </a:t>
            </a:r>
            <a:r>
              <a:rPr lang="en-US" sz="2000" dirty="0" err="1" smtClean="0"/>
              <a:t>trasversali</a:t>
            </a:r>
            <a:r>
              <a:rPr lang="en-US" sz="2000" dirty="0" smtClean="0"/>
              <a:t> </a:t>
            </a:r>
            <a:r>
              <a:rPr lang="en-US" sz="2000" dirty="0" err="1" smtClean="0"/>
              <a:t>nella</a:t>
            </a:r>
            <a:r>
              <a:rPr lang="en-US" sz="2000" dirty="0" smtClean="0"/>
              <a:t> </a:t>
            </a:r>
            <a:r>
              <a:rPr lang="en-US" sz="2000" dirty="0" err="1" smtClean="0"/>
              <a:t>propria</a:t>
            </a:r>
            <a:r>
              <a:rPr lang="en-US" sz="2000" dirty="0" smtClean="0"/>
              <a:t> vita</a:t>
            </a:r>
            <a:endParaRPr lang="el-GR" sz="2000" dirty="0" smtClean="0"/>
          </a:p>
          <a:p>
            <a:pPr marL="342900" lvl="0" indent="-342900" algn="just">
              <a:buFont typeface="+mj-lt"/>
              <a:buAutoNum type="arabicPeriod"/>
            </a:pPr>
            <a:r>
              <a:rPr lang="en-US" sz="2000" dirty="0" err="1" smtClean="0"/>
              <a:t>Applicare</a:t>
            </a:r>
            <a:r>
              <a:rPr lang="en-US" sz="2000" dirty="0" smtClean="0"/>
              <a:t> le </a:t>
            </a:r>
            <a:r>
              <a:rPr lang="en-US" sz="2000" dirty="0" err="1" smtClean="0"/>
              <a:t>capacità</a:t>
            </a:r>
            <a:r>
              <a:rPr lang="en-US" sz="2000" dirty="0" smtClean="0"/>
              <a:t> </a:t>
            </a:r>
            <a:r>
              <a:rPr lang="en-US" sz="2000" dirty="0" err="1" smtClean="0"/>
              <a:t>trasversali</a:t>
            </a:r>
            <a:r>
              <a:rPr lang="en-US" sz="2000" dirty="0" smtClean="0"/>
              <a:t> </a:t>
            </a:r>
            <a:r>
              <a:rPr lang="en-US" sz="2000" dirty="0" err="1" smtClean="0"/>
              <a:t>nella</a:t>
            </a:r>
            <a:r>
              <a:rPr lang="en-US" sz="2000" dirty="0" smtClean="0"/>
              <a:t> vita </a:t>
            </a:r>
            <a:r>
              <a:rPr lang="en-US" sz="2000" dirty="0" err="1" smtClean="0"/>
              <a:t>lavorativa</a:t>
            </a:r>
            <a:endParaRPr lang="el-GR" sz="2000" dirty="0" smtClean="0"/>
          </a:p>
          <a:p>
            <a:pPr marL="342900" lvl="0" indent="-342900" algn="just">
              <a:buFont typeface="+mj-lt"/>
              <a:buAutoNum type="arabicPeriod"/>
            </a:pPr>
            <a:r>
              <a:rPr lang="en-US" sz="2000" dirty="0" err="1" smtClean="0"/>
              <a:t>Avere</a:t>
            </a:r>
            <a:r>
              <a:rPr lang="en-US" sz="2000" dirty="0" smtClean="0"/>
              <a:t> </a:t>
            </a:r>
            <a:r>
              <a:rPr lang="en-US" sz="2000" dirty="0" err="1" smtClean="0"/>
              <a:t>una</a:t>
            </a:r>
            <a:r>
              <a:rPr lang="en-US" sz="2000" dirty="0" smtClean="0"/>
              <a:t> </a:t>
            </a:r>
            <a:r>
              <a:rPr lang="en-US" sz="2000" dirty="0" err="1" smtClean="0"/>
              <a:t>comprensione</a:t>
            </a:r>
            <a:r>
              <a:rPr lang="en-US" sz="2000" dirty="0" smtClean="0"/>
              <a:t> </a:t>
            </a:r>
            <a:r>
              <a:rPr lang="en-US" sz="2000" dirty="0" err="1" smtClean="0"/>
              <a:t>iniziale</a:t>
            </a:r>
            <a:r>
              <a:rPr lang="en-US" sz="2000" dirty="0" smtClean="0"/>
              <a:t> </a:t>
            </a:r>
            <a:r>
              <a:rPr lang="en-US" sz="2000" dirty="0" err="1" smtClean="0"/>
              <a:t>di</a:t>
            </a:r>
            <a:r>
              <a:rPr lang="en-US" sz="2000" dirty="0" smtClean="0"/>
              <a:t> come le </a:t>
            </a:r>
            <a:r>
              <a:rPr lang="en-US" sz="2000" dirty="0" err="1" smtClean="0"/>
              <a:t>capacità</a:t>
            </a:r>
            <a:r>
              <a:rPr lang="en-US" sz="2000" dirty="0" smtClean="0"/>
              <a:t> </a:t>
            </a:r>
            <a:r>
              <a:rPr lang="en-US" sz="2000" dirty="0" err="1" smtClean="0"/>
              <a:t>interpersonali</a:t>
            </a:r>
            <a:r>
              <a:rPr lang="en-US" sz="2000" dirty="0" smtClean="0"/>
              <a:t> </a:t>
            </a:r>
            <a:r>
              <a:rPr lang="en-US" sz="2000" dirty="0" err="1" smtClean="0"/>
              <a:t>contribuiscano</a:t>
            </a:r>
            <a:r>
              <a:rPr lang="en-US" sz="2000" dirty="0" smtClean="0"/>
              <a:t> a </a:t>
            </a:r>
            <a:r>
              <a:rPr lang="en-US" sz="2000" dirty="0" err="1" smtClean="0"/>
              <a:t>rendere</a:t>
            </a:r>
            <a:r>
              <a:rPr lang="en-US" sz="2000" dirty="0" smtClean="0"/>
              <a:t> le </a:t>
            </a:r>
            <a:r>
              <a:rPr lang="en-US" sz="2000" dirty="0" err="1" smtClean="0"/>
              <a:t>relazioni</a:t>
            </a:r>
            <a:r>
              <a:rPr lang="en-US" sz="2000" dirty="0" smtClean="0"/>
              <a:t> </a:t>
            </a:r>
            <a:r>
              <a:rPr lang="en-US" sz="2000" dirty="0" err="1" smtClean="0"/>
              <a:t>funzionali</a:t>
            </a:r>
            <a:r>
              <a:rPr lang="en-US" sz="2000" dirty="0" smtClean="0"/>
              <a:t> </a:t>
            </a:r>
            <a:r>
              <a:rPr lang="en-US" sz="2000" dirty="0" err="1" smtClean="0"/>
              <a:t>nonchè</a:t>
            </a:r>
            <a:r>
              <a:rPr lang="en-US" sz="2000" dirty="0" smtClean="0"/>
              <a:t> </a:t>
            </a:r>
            <a:r>
              <a:rPr lang="en-US" sz="2000" dirty="0" err="1" smtClean="0"/>
              <a:t>alle</a:t>
            </a:r>
            <a:r>
              <a:rPr lang="en-US" sz="2000" dirty="0" smtClean="0"/>
              <a:t> </a:t>
            </a:r>
            <a:r>
              <a:rPr lang="en-US" sz="2000" dirty="0" err="1" smtClean="0"/>
              <a:t>prestazioni</a:t>
            </a:r>
            <a:r>
              <a:rPr lang="en-US" sz="2000" dirty="0" smtClean="0"/>
              <a:t> </a:t>
            </a:r>
            <a:r>
              <a:rPr lang="en-US" sz="2000" dirty="0" err="1" smtClean="0"/>
              <a:t>complessive</a:t>
            </a:r>
            <a:endParaRPr lang="el-GR" sz="2000" dirty="0"/>
          </a:p>
        </p:txBody>
      </p:sp>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212861" y="6015318"/>
            <a:ext cx="979139" cy="842682"/>
          </a:xfrm>
          <a:prstGeom prst="rect">
            <a:avLst/>
          </a:prstGeom>
        </p:spPr>
      </p:pic>
      <p:pic>
        <p:nvPicPr>
          <p:cNvPr id="8" name="Picture 2" descr="ÎÏÎ¿ÏÎ­Î»ÎµÏÎ¼Î± ÎµÎ¹ÎºÏÎ½Î±Ï Î³Î¹Î± soft skills"/>
          <p:cNvPicPr>
            <a:picLocks noChangeAspect="1" noChangeArrowheads="1"/>
          </p:cNvPicPr>
          <p:nvPr/>
        </p:nvPicPr>
        <p:blipFill>
          <a:blip r:embed="rId4"/>
          <a:srcRect/>
          <a:stretch>
            <a:fillRect/>
          </a:stretch>
        </p:blipFill>
        <p:spPr bwMode="auto">
          <a:xfrm>
            <a:off x="6096000" y="1374507"/>
            <a:ext cx="4911629" cy="4752000"/>
          </a:xfrm>
          <a:prstGeom prst="rect">
            <a:avLst/>
          </a:prstGeom>
          <a:noFill/>
        </p:spPr>
      </p:pic>
      <p:sp>
        <p:nvSpPr>
          <p:cNvPr id="9" name="Slide Number Placeholder 8"/>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7"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7262" y="1010137"/>
            <a:ext cx="9720072" cy="1216697"/>
          </a:xfrm>
        </p:spPr>
        <p:txBody>
          <a:bodyPr>
            <a:normAutofit/>
          </a:bodyPr>
          <a:lstStyle/>
          <a:p>
            <a:r>
              <a:rPr lang="en-US" b="1" dirty="0" err="1" smtClean="0"/>
              <a:t>Quali</a:t>
            </a:r>
            <a:r>
              <a:rPr lang="en-US" b="1" dirty="0" smtClean="0"/>
              <a:t> </a:t>
            </a:r>
            <a:r>
              <a:rPr lang="en-US" b="1" dirty="0" err="1" smtClean="0"/>
              <a:t>sono</a:t>
            </a:r>
            <a:r>
              <a:rPr lang="en-US" b="1" dirty="0" smtClean="0"/>
              <a:t> le </a:t>
            </a:r>
            <a:r>
              <a:rPr lang="en-US" b="1" dirty="0" err="1" smtClean="0"/>
              <a:t>capacità</a:t>
            </a:r>
            <a:r>
              <a:rPr lang="en-US" b="1" dirty="0" smtClean="0"/>
              <a:t> </a:t>
            </a:r>
            <a:r>
              <a:rPr lang="en-US" b="1" dirty="0" err="1" smtClean="0"/>
              <a:t>trasversali</a:t>
            </a:r>
            <a:r>
              <a:rPr lang="en-US" b="1" dirty="0" smtClean="0"/>
              <a:t>?</a:t>
            </a:r>
            <a:endParaRPr lang="el-GR" dirty="0"/>
          </a:p>
        </p:txBody>
      </p:sp>
      <p:sp>
        <p:nvSpPr>
          <p:cNvPr id="11" name="TextBox 10"/>
          <p:cNvSpPr txBox="1"/>
          <p:nvPr/>
        </p:nvSpPr>
        <p:spPr>
          <a:xfrm>
            <a:off x="298498" y="2206659"/>
            <a:ext cx="5961387" cy="3785652"/>
          </a:xfrm>
          <a:prstGeom prst="rect">
            <a:avLst/>
          </a:prstGeom>
          <a:noFill/>
        </p:spPr>
        <p:txBody>
          <a:bodyPr wrap="square" rtlCol="0">
            <a:spAutoFit/>
          </a:bodyPr>
          <a:lstStyle/>
          <a:p>
            <a:pPr algn="just"/>
            <a:r>
              <a:rPr lang="en-US" sz="2000" b="1" dirty="0" smtClean="0"/>
              <a:t>Le </a:t>
            </a:r>
            <a:r>
              <a:rPr lang="en-US" sz="2000" b="1" dirty="0" err="1" smtClean="0"/>
              <a:t>capacità</a:t>
            </a:r>
            <a:r>
              <a:rPr lang="en-US" sz="2000" b="1" dirty="0" smtClean="0"/>
              <a:t> </a:t>
            </a:r>
            <a:r>
              <a:rPr lang="en-US" sz="2000" b="1" dirty="0" err="1" smtClean="0"/>
              <a:t>trasversali</a:t>
            </a:r>
            <a:r>
              <a:rPr lang="en-US" sz="2000" b="1" dirty="0" smtClean="0"/>
              <a:t> </a:t>
            </a:r>
            <a:r>
              <a:rPr lang="en-US" sz="2000" dirty="0" smtClean="0"/>
              <a:t>– a </a:t>
            </a:r>
            <a:r>
              <a:rPr lang="en-US" sz="2000" dirty="0" err="1" smtClean="0"/>
              <a:t>differenza</a:t>
            </a:r>
            <a:r>
              <a:rPr lang="en-US" sz="2000" dirty="0" smtClean="0"/>
              <a:t> </a:t>
            </a:r>
            <a:r>
              <a:rPr lang="en-US" sz="2000" dirty="0" err="1" smtClean="0"/>
              <a:t>delle</a:t>
            </a:r>
            <a:r>
              <a:rPr lang="en-US" sz="2000" dirty="0" smtClean="0"/>
              <a:t> </a:t>
            </a:r>
            <a:r>
              <a:rPr lang="en-US" sz="2000" dirty="0" err="1" smtClean="0"/>
              <a:t>altre</a:t>
            </a:r>
            <a:r>
              <a:rPr lang="en-US" sz="2000" dirty="0" smtClean="0"/>
              <a:t> </a:t>
            </a:r>
            <a:r>
              <a:rPr lang="en-US" sz="2000" dirty="0" err="1" smtClean="0"/>
              <a:t>capacità</a:t>
            </a:r>
            <a:r>
              <a:rPr lang="en-US" sz="2000" dirty="0" smtClean="0"/>
              <a:t>, </a:t>
            </a:r>
            <a:r>
              <a:rPr lang="en-US" sz="2000" dirty="0" err="1" smtClean="0"/>
              <a:t>che</a:t>
            </a:r>
            <a:r>
              <a:rPr lang="en-US" sz="2000" dirty="0" smtClean="0"/>
              <a:t> </a:t>
            </a:r>
            <a:r>
              <a:rPr lang="en-US" sz="2000" dirty="0" err="1" smtClean="0"/>
              <a:t>sono</a:t>
            </a:r>
            <a:r>
              <a:rPr lang="en-US" sz="2000" dirty="0" smtClean="0"/>
              <a:t> </a:t>
            </a:r>
            <a:r>
              <a:rPr lang="en-US" sz="2000" dirty="0" err="1" smtClean="0"/>
              <a:t>misurabili</a:t>
            </a:r>
            <a:r>
              <a:rPr lang="en-US" sz="2000" dirty="0" smtClean="0"/>
              <a:t> e </a:t>
            </a:r>
            <a:r>
              <a:rPr lang="en-US" sz="2000" dirty="0" err="1" smtClean="0"/>
              <a:t>possono</a:t>
            </a:r>
            <a:r>
              <a:rPr lang="en-US" sz="2000" dirty="0" smtClean="0"/>
              <a:t> </a:t>
            </a:r>
            <a:r>
              <a:rPr lang="en-US" sz="2000" dirty="0" err="1" smtClean="0"/>
              <a:t>essere</a:t>
            </a:r>
            <a:r>
              <a:rPr lang="en-US" sz="2000" dirty="0" smtClean="0"/>
              <a:t> </a:t>
            </a:r>
            <a:r>
              <a:rPr lang="en-US" sz="2000" dirty="0" err="1" smtClean="0"/>
              <a:t>verificate</a:t>
            </a:r>
            <a:r>
              <a:rPr lang="en-US" sz="2000" dirty="0" smtClean="0"/>
              <a:t> – </a:t>
            </a:r>
            <a:r>
              <a:rPr lang="en-US" sz="2000" dirty="0" err="1" smtClean="0"/>
              <a:t>sono</a:t>
            </a:r>
            <a:r>
              <a:rPr lang="en-US" sz="2000" dirty="0" smtClean="0"/>
              <a:t> </a:t>
            </a:r>
            <a:r>
              <a:rPr lang="en-US" sz="2000" b="1" dirty="0" err="1" smtClean="0"/>
              <a:t>intangibili</a:t>
            </a:r>
            <a:r>
              <a:rPr lang="en-US" sz="2000" b="1" dirty="0" smtClean="0"/>
              <a:t> e </a:t>
            </a:r>
            <a:r>
              <a:rPr lang="en-US" sz="2000" b="1" dirty="0" err="1" smtClean="0"/>
              <a:t>difficili</a:t>
            </a:r>
            <a:r>
              <a:rPr lang="en-US" sz="2000" b="1" dirty="0" smtClean="0"/>
              <a:t> </a:t>
            </a:r>
            <a:r>
              <a:rPr lang="en-US" sz="2000" b="1" dirty="0" err="1" smtClean="0"/>
              <a:t>da</a:t>
            </a:r>
            <a:r>
              <a:rPr lang="en-US" sz="2000" b="1" dirty="0" smtClean="0"/>
              <a:t> </a:t>
            </a:r>
            <a:r>
              <a:rPr lang="en-US" sz="2000" b="1" dirty="0" err="1" smtClean="0"/>
              <a:t>quantificare</a:t>
            </a:r>
            <a:r>
              <a:rPr lang="en-US" sz="2000" dirty="0" smtClean="0"/>
              <a:t>. </a:t>
            </a:r>
            <a:r>
              <a:rPr lang="en-US" sz="2000" dirty="0" err="1" smtClean="0"/>
              <a:t>Tuttavia</a:t>
            </a:r>
            <a:r>
              <a:rPr lang="en-US" sz="2000" dirty="0" smtClean="0"/>
              <a:t>, </a:t>
            </a:r>
            <a:r>
              <a:rPr lang="en-US" sz="2000" dirty="0" err="1" smtClean="0"/>
              <a:t>sono</a:t>
            </a:r>
            <a:r>
              <a:rPr lang="en-US" sz="2000" dirty="0" smtClean="0"/>
              <a:t> </a:t>
            </a:r>
            <a:r>
              <a:rPr lang="en-US" sz="2000" dirty="0" err="1" smtClean="0"/>
              <a:t>fondamentali</a:t>
            </a:r>
            <a:r>
              <a:rPr lang="en-US" sz="2000" dirty="0" smtClean="0"/>
              <a:t> </a:t>
            </a:r>
            <a:r>
              <a:rPr lang="en-US" sz="2000" dirty="0" err="1" smtClean="0"/>
              <a:t>nella</a:t>
            </a:r>
            <a:r>
              <a:rPr lang="en-US" sz="2000" dirty="0" smtClean="0"/>
              <a:t> </a:t>
            </a:r>
            <a:r>
              <a:rPr lang="en-US" sz="2000" dirty="0" err="1" smtClean="0"/>
              <a:t>ricerca</a:t>
            </a:r>
            <a:r>
              <a:rPr lang="en-US" sz="2000" dirty="0" smtClean="0"/>
              <a:t> </a:t>
            </a:r>
            <a:r>
              <a:rPr lang="en-US" sz="2000" dirty="0" err="1" smtClean="0"/>
              <a:t>di</a:t>
            </a:r>
            <a:r>
              <a:rPr lang="en-US" sz="2000" dirty="0" smtClean="0"/>
              <a:t> un </a:t>
            </a:r>
            <a:r>
              <a:rPr lang="en-US" sz="2000" dirty="0" err="1" smtClean="0"/>
              <a:t>lavoro</a:t>
            </a:r>
            <a:r>
              <a:rPr lang="en-US" sz="2000" dirty="0" smtClean="0"/>
              <a:t> e </a:t>
            </a:r>
            <a:r>
              <a:rPr lang="en-US" sz="2000" dirty="0" err="1" smtClean="0"/>
              <a:t>nella</a:t>
            </a:r>
            <a:r>
              <a:rPr lang="en-US" sz="2000" dirty="0" smtClean="0"/>
              <a:t> </a:t>
            </a:r>
            <a:r>
              <a:rPr lang="en-US" sz="2000" dirty="0" err="1" smtClean="0"/>
              <a:t>carriera</a:t>
            </a:r>
            <a:r>
              <a:rPr lang="en-US" sz="2000" dirty="0" smtClean="0"/>
              <a:t> </a:t>
            </a:r>
            <a:r>
              <a:rPr lang="en-US" sz="2000" dirty="0" err="1" smtClean="0"/>
              <a:t>professionale</a:t>
            </a:r>
            <a:r>
              <a:rPr lang="en-US" sz="2000" dirty="0" smtClean="0"/>
              <a:t> in </a:t>
            </a:r>
            <a:r>
              <a:rPr lang="en-US" sz="2000" dirty="0" err="1" smtClean="0"/>
              <a:t>genere</a:t>
            </a:r>
            <a:r>
              <a:rPr lang="en-US" sz="2000" dirty="0" smtClean="0"/>
              <a:t>. Le </a:t>
            </a:r>
            <a:r>
              <a:rPr lang="en-US" sz="2000" dirty="0" err="1" smtClean="0"/>
              <a:t>capacità</a:t>
            </a:r>
            <a:r>
              <a:rPr lang="en-US" sz="2000" dirty="0" smtClean="0"/>
              <a:t> </a:t>
            </a:r>
            <a:r>
              <a:rPr lang="en-US" sz="2000" dirty="0" err="1" smtClean="0"/>
              <a:t>trasversali</a:t>
            </a:r>
            <a:r>
              <a:rPr lang="en-US" sz="2000" dirty="0" smtClean="0"/>
              <a:t> </a:t>
            </a:r>
            <a:r>
              <a:rPr lang="en-US" sz="2000" dirty="0" err="1" smtClean="0"/>
              <a:t>riguardano</a:t>
            </a:r>
            <a:r>
              <a:rPr lang="en-US" sz="2000" dirty="0" smtClean="0"/>
              <a:t> </a:t>
            </a:r>
            <a:r>
              <a:rPr lang="en-US" sz="2000" dirty="0" err="1" smtClean="0"/>
              <a:t>maggiormente</a:t>
            </a:r>
            <a:r>
              <a:rPr lang="en-US" sz="2000" dirty="0" smtClean="0"/>
              <a:t> </a:t>
            </a:r>
            <a:r>
              <a:rPr lang="en-US" sz="2000" b="1" dirty="0" smtClean="0"/>
              <a:t>chi </a:t>
            </a:r>
            <a:r>
              <a:rPr lang="en-US" sz="2000" b="1" dirty="0" err="1" smtClean="0"/>
              <a:t>sono</a:t>
            </a:r>
            <a:r>
              <a:rPr lang="en-US" sz="2000" b="1" dirty="0" smtClean="0"/>
              <a:t> le </a:t>
            </a:r>
            <a:r>
              <a:rPr lang="en-US" sz="2000" b="1" dirty="0" err="1" smtClean="0"/>
              <a:t>persone</a:t>
            </a:r>
            <a:r>
              <a:rPr lang="en-US" sz="2000" b="1" dirty="0" smtClean="0"/>
              <a:t>, </a:t>
            </a:r>
            <a:r>
              <a:rPr lang="en-US" sz="2000" b="1" dirty="0" err="1" smtClean="0"/>
              <a:t>piuttosto</a:t>
            </a:r>
            <a:r>
              <a:rPr lang="en-US" sz="2000" b="1" dirty="0" smtClean="0"/>
              <a:t> che </a:t>
            </a:r>
            <a:r>
              <a:rPr lang="en-US" sz="2000" b="1" dirty="0" err="1" smtClean="0"/>
              <a:t>cosa</a:t>
            </a:r>
            <a:r>
              <a:rPr lang="en-US" sz="2000" b="1" dirty="0" smtClean="0"/>
              <a:t> </a:t>
            </a:r>
            <a:r>
              <a:rPr lang="en-US" sz="2000" b="1" dirty="0" err="1" smtClean="0"/>
              <a:t>sanno</a:t>
            </a:r>
            <a:r>
              <a:rPr lang="en-US" sz="2000" b="1" dirty="0" smtClean="0"/>
              <a:t>.</a:t>
            </a:r>
            <a:r>
              <a:rPr lang="en-US" sz="2000" dirty="0" smtClean="0"/>
              <a:t> </a:t>
            </a:r>
          </a:p>
          <a:p>
            <a:pPr algn="just"/>
            <a:endParaRPr lang="en-US" sz="2000" dirty="0" smtClean="0"/>
          </a:p>
          <a:p>
            <a:pPr algn="just"/>
            <a:r>
              <a:rPr lang="en-US" sz="2000" dirty="0" smtClean="0">
                <a:solidFill>
                  <a:srgbClr val="7EA8B4"/>
                </a:solidFill>
              </a:rPr>
              <a:t>Le </a:t>
            </a:r>
            <a:r>
              <a:rPr lang="en-US" sz="2000" dirty="0" err="1" smtClean="0">
                <a:solidFill>
                  <a:srgbClr val="7EA8B4"/>
                </a:solidFill>
              </a:rPr>
              <a:t>capacità</a:t>
            </a:r>
            <a:r>
              <a:rPr lang="en-US" sz="2000" dirty="0" smtClean="0">
                <a:solidFill>
                  <a:srgbClr val="7EA8B4"/>
                </a:solidFill>
              </a:rPr>
              <a:t> </a:t>
            </a:r>
            <a:r>
              <a:rPr lang="en-US" sz="2000" dirty="0" err="1" smtClean="0">
                <a:solidFill>
                  <a:srgbClr val="7EA8B4"/>
                </a:solidFill>
              </a:rPr>
              <a:t>trasversali</a:t>
            </a:r>
            <a:r>
              <a:rPr lang="en-US" sz="2000" dirty="0" smtClean="0">
                <a:solidFill>
                  <a:srgbClr val="7EA8B4"/>
                </a:solidFill>
              </a:rPr>
              <a:t> </a:t>
            </a:r>
            <a:r>
              <a:rPr lang="en-US" sz="2000" dirty="0" err="1" smtClean="0">
                <a:solidFill>
                  <a:srgbClr val="7EA8B4"/>
                </a:solidFill>
              </a:rPr>
              <a:t>sono</a:t>
            </a:r>
            <a:r>
              <a:rPr lang="en-US" sz="2000" dirty="0" smtClean="0">
                <a:solidFill>
                  <a:srgbClr val="7EA8B4"/>
                </a:solidFill>
              </a:rPr>
              <a:t> </a:t>
            </a:r>
            <a:r>
              <a:rPr lang="en-US" sz="2000" dirty="0" err="1" smtClean="0">
                <a:solidFill>
                  <a:srgbClr val="7EA8B4"/>
                </a:solidFill>
              </a:rPr>
              <a:t>così</a:t>
            </a:r>
            <a:r>
              <a:rPr lang="en-US" sz="2000" dirty="0" smtClean="0">
                <a:solidFill>
                  <a:srgbClr val="7EA8B4"/>
                </a:solidFill>
              </a:rPr>
              <a:t> </a:t>
            </a:r>
            <a:r>
              <a:rPr lang="en-US" sz="2000" dirty="0" err="1" smtClean="0">
                <a:solidFill>
                  <a:srgbClr val="7EA8B4"/>
                </a:solidFill>
              </a:rPr>
              <a:t>ricercate</a:t>
            </a:r>
            <a:r>
              <a:rPr lang="en-US" sz="2000" dirty="0" smtClean="0">
                <a:solidFill>
                  <a:srgbClr val="7EA8B4"/>
                </a:solidFill>
              </a:rPr>
              <a:t> </a:t>
            </a:r>
            <a:r>
              <a:rPr lang="en-US" sz="2000" dirty="0" err="1" smtClean="0">
                <a:solidFill>
                  <a:srgbClr val="7EA8B4"/>
                </a:solidFill>
              </a:rPr>
              <a:t>perché</a:t>
            </a:r>
            <a:r>
              <a:rPr lang="en-US" sz="2000" dirty="0" smtClean="0">
                <a:solidFill>
                  <a:srgbClr val="7EA8B4"/>
                </a:solidFill>
              </a:rPr>
              <a:t> </a:t>
            </a:r>
            <a:r>
              <a:rPr lang="en-US" sz="2000" dirty="0" err="1" smtClean="0">
                <a:solidFill>
                  <a:srgbClr val="7EA8B4"/>
                </a:solidFill>
              </a:rPr>
              <a:t>aiutano</a:t>
            </a:r>
            <a:r>
              <a:rPr lang="en-US" sz="2000" dirty="0" smtClean="0">
                <a:solidFill>
                  <a:srgbClr val="7EA8B4"/>
                </a:solidFill>
              </a:rPr>
              <a:t> a </a:t>
            </a:r>
            <a:r>
              <a:rPr lang="en-US" sz="2000" b="1" dirty="0" err="1" smtClean="0">
                <a:solidFill>
                  <a:srgbClr val="7EA8B4"/>
                </a:solidFill>
              </a:rPr>
              <a:t>facilitare</a:t>
            </a:r>
            <a:r>
              <a:rPr lang="en-US" sz="2000" b="1" dirty="0" smtClean="0">
                <a:solidFill>
                  <a:srgbClr val="7EA8B4"/>
                </a:solidFill>
              </a:rPr>
              <a:t> le </a:t>
            </a:r>
            <a:r>
              <a:rPr lang="en-US" sz="2000" b="1" dirty="0" err="1" smtClean="0">
                <a:solidFill>
                  <a:srgbClr val="7EA8B4"/>
                </a:solidFill>
              </a:rPr>
              <a:t>connessioni</a:t>
            </a:r>
            <a:r>
              <a:rPr lang="en-US" sz="2000" b="1" dirty="0" smtClean="0">
                <a:solidFill>
                  <a:srgbClr val="7EA8B4"/>
                </a:solidFill>
              </a:rPr>
              <a:t> </a:t>
            </a:r>
            <a:r>
              <a:rPr lang="en-US" sz="2000" b="1" dirty="0" err="1" smtClean="0">
                <a:solidFill>
                  <a:srgbClr val="7EA8B4"/>
                </a:solidFill>
              </a:rPr>
              <a:t>umane</a:t>
            </a:r>
            <a:r>
              <a:rPr lang="en-US" sz="2000" dirty="0" smtClean="0">
                <a:solidFill>
                  <a:srgbClr val="7EA8B4"/>
                </a:solidFill>
              </a:rPr>
              <a:t>, a </a:t>
            </a:r>
            <a:r>
              <a:rPr lang="en-US" sz="2000" dirty="0" err="1" smtClean="0">
                <a:solidFill>
                  <a:srgbClr val="7EA8B4"/>
                </a:solidFill>
              </a:rPr>
              <a:t>costruire</a:t>
            </a:r>
            <a:r>
              <a:rPr lang="en-US" sz="2000" dirty="0" smtClean="0">
                <a:solidFill>
                  <a:srgbClr val="7EA8B4"/>
                </a:solidFill>
              </a:rPr>
              <a:t> </a:t>
            </a:r>
            <a:r>
              <a:rPr lang="en-US" sz="2000" dirty="0" err="1" smtClean="0">
                <a:solidFill>
                  <a:srgbClr val="7EA8B4"/>
                </a:solidFill>
              </a:rPr>
              <a:t>relazioni</a:t>
            </a:r>
            <a:r>
              <a:rPr lang="en-US" sz="2000" dirty="0" smtClean="0">
                <a:solidFill>
                  <a:srgbClr val="7EA8B4"/>
                </a:solidFill>
              </a:rPr>
              <a:t>, </a:t>
            </a:r>
            <a:r>
              <a:rPr lang="en-US" sz="2000" dirty="0" err="1" smtClean="0">
                <a:solidFill>
                  <a:srgbClr val="7EA8B4"/>
                </a:solidFill>
              </a:rPr>
              <a:t>ottenere</a:t>
            </a:r>
            <a:r>
              <a:rPr lang="en-US" sz="2000" dirty="0" smtClean="0">
                <a:solidFill>
                  <a:srgbClr val="7EA8B4"/>
                </a:solidFill>
              </a:rPr>
              <a:t> </a:t>
            </a:r>
            <a:r>
              <a:rPr lang="en-US" sz="2000" dirty="0" err="1" smtClean="0">
                <a:solidFill>
                  <a:srgbClr val="7EA8B4"/>
                </a:solidFill>
              </a:rPr>
              <a:t>visibilità</a:t>
            </a:r>
            <a:r>
              <a:rPr lang="en-US" sz="2000" dirty="0" smtClean="0">
                <a:solidFill>
                  <a:srgbClr val="7EA8B4"/>
                </a:solidFill>
              </a:rPr>
              <a:t> e </a:t>
            </a:r>
            <a:r>
              <a:rPr lang="en-US" sz="2000" dirty="0" err="1" smtClean="0">
                <a:solidFill>
                  <a:srgbClr val="7EA8B4"/>
                </a:solidFill>
              </a:rPr>
              <a:t>creare</a:t>
            </a:r>
            <a:r>
              <a:rPr lang="en-US" sz="2000" dirty="0" smtClean="0">
                <a:solidFill>
                  <a:srgbClr val="7EA8B4"/>
                </a:solidFill>
              </a:rPr>
              <a:t> </a:t>
            </a:r>
            <a:r>
              <a:rPr lang="en-US" sz="2000" dirty="0" err="1" smtClean="0">
                <a:solidFill>
                  <a:srgbClr val="7EA8B4"/>
                </a:solidFill>
              </a:rPr>
              <a:t>più</a:t>
            </a:r>
            <a:r>
              <a:rPr lang="en-US" sz="2000" dirty="0" smtClean="0">
                <a:solidFill>
                  <a:srgbClr val="7EA8B4"/>
                </a:solidFill>
              </a:rPr>
              <a:t> </a:t>
            </a:r>
            <a:r>
              <a:rPr lang="en-US" sz="2000" dirty="0" err="1" smtClean="0">
                <a:solidFill>
                  <a:srgbClr val="7EA8B4"/>
                </a:solidFill>
              </a:rPr>
              <a:t>opportunità</a:t>
            </a:r>
            <a:r>
              <a:rPr lang="en-US" sz="2000" dirty="0" smtClean="0">
                <a:solidFill>
                  <a:srgbClr val="7EA8B4"/>
                </a:solidFill>
              </a:rPr>
              <a:t> di </a:t>
            </a:r>
            <a:r>
              <a:rPr lang="en-US" sz="2000" dirty="0" err="1" smtClean="0">
                <a:solidFill>
                  <a:srgbClr val="7EA8B4"/>
                </a:solidFill>
              </a:rPr>
              <a:t>compiere</a:t>
            </a:r>
            <a:r>
              <a:rPr lang="en-US" sz="2000" dirty="0" smtClean="0">
                <a:solidFill>
                  <a:srgbClr val="7EA8B4"/>
                </a:solidFill>
              </a:rPr>
              <a:t> </a:t>
            </a:r>
            <a:r>
              <a:rPr lang="en-US" sz="2000" dirty="0" err="1" smtClean="0">
                <a:solidFill>
                  <a:srgbClr val="7EA8B4"/>
                </a:solidFill>
              </a:rPr>
              <a:t>progressi</a:t>
            </a:r>
            <a:r>
              <a:rPr lang="en-US" sz="2000" dirty="0" smtClean="0">
                <a:solidFill>
                  <a:srgbClr val="7EA8B4"/>
                </a:solidFill>
              </a:rPr>
              <a:t> </a:t>
            </a:r>
            <a:r>
              <a:rPr lang="en-US" sz="2000" dirty="0" err="1" smtClean="0">
                <a:solidFill>
                  <a:srgbClr val="7EA8B4"/>
                </a:solidFill>
              </a:rPr>
              <a:t>personali</a:t>
            </a:r>
            <a:r>
              <a:rPr lang="en-US" sz="2000" dirty="0" smtClean="0">
                <a:solidFill>
                  <a:srgbClr val="7EA8B4"/>
                </a:solidFill>
              </a:rPr>
              <a:t> e </a:t>
            </a:r>
            <a:r>
              <a:rPr lang="en-US" sz="2000" dirty="0" err="1" smtClean="0">
                <a:solidFill>
                  <a:srgbClr val="7EA8B4"/>
                </a:solidFill>
              </a:rPr>
              <a:t>professionali</a:t>
            </a:r>
            <a:r>
              <a:rPr lang="en-US" sz="2000" dirty="0" smtClean="0">
                <a:solidFill>
                  <a:srgbClr val="7EA8B4"/>
                </a:solidFill>
              </a:rPr>
              <a:t>.</a:t>
            </a:r>
            <a:endParaRPr lang="en-GB" dirty="0"/>
          </a:p>
        </p:txBody>
      </p:sp>
      <p:pic>
        <p:nvPicPr>
          <p:cNvPr id="7"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11071412" y="5873189"/>
            <a:ext cx="1013012" cy="871835"/>
          </a:xfrm>
          <a:prstGeom prst="rect">
            <a:avLst/>
          </a:prstGeom>
        </p:spPr>
      </p:pic>
      <p:pic>
        <p:nvPicPr>
          <p:cNvPr id="40965" name="Picture 5" descr="ÎÏÎ¿ÏÎ­Î»ÎµÏÎ¼Î± ÎµÎ¹ÎºÏÎ½Î±Ï Î³Î¹Î± corporate world"/>
          <p:cNvPicPr>
            <a:picLocks noChangeAspect="1" noChangeArrowheads="1"/>
          </p:cNvPicPr>
          <p:nvPr/>
        </p:nvPicPr>
        <p:blipFill>
          <a:blip r:embed="rId5"/>
          <a:srcRect/>
          <a:stretch>
            <a:fillRect/>
          </a:stretch>
        </p:blipFill>
        <p:spPr bwMode="auto">
          <a:xfrm>
            <a:off x="6640885" y="2106705"/>
            <a:ext cx="5303814" cy="3667713"/>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9"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176446" y="6164356"/>
            <a:ext cx="1476375" cy="419100"/>
          </a:xfrm>
          <a:prstGeom prst="rect">
            <a:avLst/>
          </a:prstGeom>
          <a:noFill/>
        </p:spPr>
      </p:pic>
    </p:spTree>
    <p:custDataLst>
      <p:tags r:id="rId1"/>
    </p:custDataLst>
    <p:extLst>
      <p:ext uri="{BB962C8B-B14F-4D97-AF65-F5344CB8AC3E}">
        <p14:creationId xmlns:p14="http://schemas.microsoft.com/office/powerpoint/2010/main" val="372489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52" y="1059715"/>
            <a:ext cx="9720072" cy="1499616"/>
          </a:xfrm>
        </p:spPr>
        <p:txBody>
          <a:bodyPr>
            <a:normAutofit/>
          </a:bodyPr>
          <a:lstStyle/>
          <a:p>
            <a:r>
              <a:rPr lang="en-US" b="1" dirty="0" err="1" smtClean="0"/>
              <a:t>Quali</a:t>
            </a:r>
            <a:r>
              <a:rPr lang="en-US" b="1" dirty="0" smtClean="0"/>
              <a:t> </a:t>
            </a:r>
            <a:r>
              <a:rPr lang="en-US" b="1" dirty="0" err="1" smtClean="0"/>
              <a:t>sono</a:t>
            </a:r>
            <a:r>
              <a:rPr lang="en-US" b="1" dirty="0" smtClean="0"/>
              <a:t> le </a:t>
            </a:r>
            <a:r>
              <a:rPr lang="en-US" b="1" dirty="0" err="1" smtClean="0"/>
              <a:t>capacità</a:t>
            </a:r>
            <a:r>
              <a:rPr lang="en-US" b="1" dirty="0" smtClean="0"/>
              <a:t> </a:t>
            </a:r>
            <a:r>
              <a:rPr lang="en-US" b="1" dirty="0" err="1" smtClean="0"/>
              <a:t>trasversali</a:t>
            </a:r>
            <a:r>
              <a:rPr lang="en-US" b="1" dirty="0" smtClean="0"/>
              <a:t>?</a:t>
            </a:r>
            <a:endParaRPr lang="en-GB" dirty="0"/>
          </a:p>
        </p:txBody>
      </p:sp>
      <p:sp>
        <p:nvSpPr>
          <p:cNvPr id="12" name="TextBox 11"/>
          <p:cNvSpPr txBox="1"/>
          <p:nvPr/>
        </p:nvSpPr>
        <p:spPr>
          <a:xfrm>
            <a:off x="502024" y="2559331"/>
            <a:ext cx="5173510" cy="3477875"/>
          </a:xfrm>
          <a:prstGeom prst="rect">
            <a:avLst/>
          </a:prstGeom>
          <a:noFill/>
        </p:spPr>
        <p:txBody>
          <a:bodyPr wrap="square" rtlCol="0">
            <a:spAutoFit/>
          </a:bodyPr>
          <a:lstStyle/>
          <a:p>
            <a:pPr algn="just"/>
            <a:r>
              <a:rPr lang="en-US" sz="2000" dirty="0" smtClean="0"/>
              <a:t>Il </a:t>
            </a:r>
            <a:r>
              <a:rPr lang="en-US" sz="2000" dirty="0" err="1" smtClean="0"/>
              <a:t>termine</a:t>
            </a:r>
            <a:r>
              <a:rPr lang="en-US" sz="2000" dirty="0" smtClean="0"/>
              <a:t> </a:t>
            </a:r>
            <a:r>
              <a:rPr lang="en-US" sz="2000" dirty="0" err="1" smtClean="0"/>
              <a:t>descrive</a:t>
            </a:r>
            <a:r>
              <a:rPr lang="en-US" sz="2000" dirty="0" smtClean="0"/>
              <a:t> </a:t>
            </a:r>
            <a:r>
              <a:rPr lang="en-US" sz="2000" dirty="0" err="1" smtClean="0"/>
              <a:t>quegli</a:t>
            </a:r>
            <a:r>
              <a:rPr lang="en-US" sz="2000" dirty="0" smtClean="0"/>
              <a:t> </a:t>
            </a:r>
            <a:r>
              <a:rPr lang="en-US" sz="2000" dirty="0" err="1" smtClean="0"/>
              <a:t>attributi</a:t>
            </a:r>
            <a:r>
              <a:rPr lang="en-US" sz="2000" dirty="0" smtClean="0"/>
              <a:t> </a:t>
            </a:r>
            <a:r>
              <a:rPr lang="en-US" sz="2000" dirty="0" err="1" smtClean="0"/>
              <a:t>personali</a:t>
            </a:r>
            <a:r>
              <a:rPr lang="en-US" sz="2000" dirty="0" smtClean="0"/>
              <a:t> </a:t>
            </a:r>
            <a:r>
              <a:rPr lang="en-US" sz="2000" dirty="0" err="1" smtClean="0"/>
              <a:t>che</a:t>
            </a:r>
            <a:r>
              <a:rPr lang="en-US" sz="2000" dirty="0" smtClean="0"/>
              <a:t> </a:t>
            </a:r>
            <a:r>
              <a:rPr lang="en-US" sz="2000" dirty="0" err="1" smtClean="0"/>
              <a:t>indicano</a:t>
            </a:r>
            <a:r>
              <a:rPr lang="en-US" sz="2000" dirty="0" smtClean="0"/>
              <a:t> un </a:t>
            </a:r>
            <a:r>
              <a:rPr lang="en-US" sz="2000" b="1" dirty="0" smtClean="0">
                <a:solidFill>
                  <a:schemeClr val="accent2"/>
                </a:solidFill>
              </a:rPr>
              <a:t>alto </a:t>
            </a:r>
            <a:r>
              <a:rPr lang="en-US" sz="2000" b="1" dirty="0" err="1" smtClean="0">
                <a:solidFill>
                  <a:schemeClr val="accent2"/>
                </a:solidFill>
              </a:rPr>
              <a:t>livello</a:t>
            </a:r>
            <a:r>
              <a:rPr lang="en-US" sz="2000" b="1" dirty="0" smtClean="0">
                <a:solidFill>
                  <a:schemeClr val="accent2"/>
                </a:solidFill>
              </a:rPr>
              <a:t> </a:t>
            </a:r>
            <a:r>
              <a:rPr lang="en-US" sz="2000" b="1" dirty="0" err="1" smtClean="0">
                <a:solidFill>
                  <a:schemeClr val="accent2"/>
                </a:solidFill>
              </a:rPr>
              <a:t>di</a:t>
            </a:r>
            <a:r>
              <a:rPr lang="en-US" sz="2000" b="1" dirty="0" smtClean="0">
                <a:solidFill>
                  <a:schemeClr val="accent2"/>
                </a:solidFill>
              </a:rPr>
              <a:t> </a:t>
            </a:r>
            <a:r>
              <a:rPr lang="en-US" sz="2000" b="1" dirty="0" err="1" smtClean="0">
                <a:solidFill>
                  <a:schemeClr val="accent2"/>
                </a:solidFill>
              </a:rPr>
              <a:t>intelligenza</a:t>
            </a:r>
            <a:r>
              <a:rPr lang="en-US" sz="2000" b="1" dirty="0" smtClean="0">
                <a:solidFill>
                  <a:schemeClr val="accent2"/>
                </a:solidFill>
              </a:rPr>
              <a:t> </a:t>
            </a:r>
            <a:r>
              <a:rPr lang="en-US" sz="2000" b="1" dirty="0" err="1" smtClean="0">
                <a:solidFill>
                  <a:schemeClr val="accent2"/>
                </a:solidFill>
              </a:rPr>
              <a:t>emotiva</a:t>
            </a:r>
            <a:r>
              <a:rPr lang="en-US" sz="2000" dirty="0" smtClean="0">
                <a:solidFill>
                  <a:schemeClr val="accent2"/>
                </a:solidFill>
              </a:rPr>
              <a:t>.</a:t>
            </a:r>
            <a:endParaRPr lang="el-GR" sz="2000" dirty="0" smtClean="0">
              <a:solidFill>
                <a:schemeClr val="accent2"/>
              </a:solidFill>
            </a:endParaRPr>
          </a:p>
          <a:p>
            <a:pPr algn="just"/>
            <a:r>
              <a:rPr lang="en-US" sz="2000" dirty="0" smtClean="0"/>
              <a:t> </a:t>
            </a:r>
            <a:endParaRPr lang="el-GR" sz="2000" dirty="0" smtClean="0"/>
          </a:p>
          <a:p>
            <a:pPr algn="just"/>
            <a:r>
              <a:rPr lang="en-US" sz="2000" dirty="0" err="1" smtClean="0"/>
              <a:t>Quindi</a:t>
            </a:r>
            <a:r>
              <a:rPr lang="en-US" sz="2000" dirty="0" smtClean="0"/>
              <a:t>, le </a:t>
            </a:r>
            <a:r>
              <a:rPr lang="en-US" sz="2000" dirty="0" err="1" smtClean="0"/>
              <a:t>capacità</a:t>
            </a:r>
            <a:r>
              <a:rPr lang="en-US" sz="2000" dirty="0" smtClean="0"/>
              <a:t> </a:t>
            </a:r>
            <a:r>
              <a:rPr lang="en-US" sz="2000" dirty="0" err="1" smtClean="0"/>
              <a:t>trasversali</a:t>
            </a:r>
            <a:r>
              <a:rPr lang="en-US" sz="2000" dirty="0" smtClean="0"/>
              <a:t> </a:t>
            </a:r>
            <a:r>
              <a:rPr lang="en-US" sz="2000" dirty="0" err="1" smtClean="0"/>
              <a:t>possono</a:t>
            </a:r>
            <a:r>
              <a:rPr lang="en-US" sz="2000" dirty="0" smtClean="0"/>
              <a:t> </a:t>
            </a:r>
            <a:r>
              <a:rPr lang="en-US" sz="2000" dirty="0" err="1" smtClean="0"/>
              <a:t>essere</a:t>
            </a:r>
            <a:r>
              <a:rPr lang="en-US" sz="2000" dirty="0" smtClean="0"/>
              <a:t>:</a:t>
            </a:r>
            <a:endParaRPr lang="el-GR" sz="2000" dirty="0" smtClean="0"/>
          </a:p>
          <a:p>
            <a:pPr marL="457200" lvl="0" indent="-457200" algn="just">
              <a:buClr>
                <a:schemeClr val="accent2"/>
              </a:buClr>
              <a:buFont typeface="Arial" pitchFamily="34" charset="0"/>
              <a:buChar char="•"/>
            </a:pPr>
            <a:r>
              <a:rPr lang="en-US" sz="2000" b="1" dirty="0" err="1" smtClean="0">
                <a:solidFill>
                  <a:schemeClr val="accent2"/>
                </a:solidFill>
              </a:rPr>
              <a:t>sociali</a:t>
            </a:r>
            <a:r>
              <a:rPr lang="en-US" sz="2000" b="1" dirty="0" smtClean="0"/>
              <a:t> </a:t>
            </a:r>
            <a:r>
              <a:rPr lang="en-US" sz="2000" dirty="0" smtClean="0"/>
              <a:t>(</a:t>
            </a:r>
            <a:r>
              <a:rPr lang="en-US" sz="2000" dirty="0" err="1" smtClean="0"/>
              <a:t>comunicative</a:t>
            </a:r>
            <a:r>
              <a:rPr lang="en-US" sz="2000" dirty="0" smtClean="0"/>
              <a:t>)</a:t>
            </a:r>
            <a:endParaRPr lang="el-GR" sz="2000" dirty="0" smtClean="0"/>
          </a:p>
          <a:p>
            <a:pPr marL="457200" lvl="0" indent="-457200" algn="just">
              <a:buClr>
                <a:schemeClr val="accent2"/>
              </a:buClr>
              <a:buFont typeface="Arial" pitchFamily="34" charset="0"/>
              <a:buChar char="•"/>
            </a:pPr>
            <a:r>
              <a:rPr lang="en-US" sz="2000" b="1" dirty="0" err="1" smtClean="0">
                <a:solidFill>
                  <a:schemeClr val="accent2"/>
                </a:solidFill>
              </a:rPr>
              <a:t>organizzative</a:t>
            </a:r>
            <a:r>
              <a:rPr lang="en-US" sz="2000" b="1" dirty="0" smtClean="0"/>
              <a:t> </a:t>
            </a:r>
            <a:r>
              <a:rPr lang="en-US" sz="2000" dirty="0" smtClean="0"/>
              <a:t>(</a:t>
            </a:r>
            <a:r>
              <a:rPr lang="en-US" sz="2000" dirty="0" err="1" smtClean="0"/>
              <a:t>capacità</a:t>
            </a:r>
            <a:r>
              <a:rPr lang="en-US" sz="2000" dirty="0" smtClean="0"/>
              <a:t> </a:t>
            </a:r>
            <a:r>
              <a:rPr lang="en-US" sz="2000" dirty="0" err="1" smtClean="0"/>
              <a:t>di</a:t>
            </a:r>
            <a:r>
              <a:rPr lang="en-US" sz="2000" dirty="0" smtClean="0"/>
              <a:t> </a:t>
            </a:r>
            <a:r>
              <a:rPr lang="en-US" sz="2000" dirty="0" err="1" smtClean="0"/>
              <a:t>innovazione</a:t>
            </a:r>
            <a:r>
              <a:rPr lang="en-US" sz="2000" dirty="0" smtClean="0"/>
              <a:t>, </a:t>
            </a:r>
            <a:r>
              <a:rPr lang="en-US" sz="2000" dirty="0" err="1" smtClean="0"/>
              <a:t>strategiche</a:t>
            </a:r>
            <a:r>
              <a:rPr lang="en-US" sz="2000" dirty="0" smtClean="0"/>
              <a:t>)</a:t>
            </a:r>
            <a:endParaRPr lang="el-GR" sz="2000" dirty="0" smtClean="0"/>
          </a:p>
          <a:p>
            <a:pPr marL="457200" lvl="0" indent="-457200" algn="just">
              <a:buClr>
                <a:schemeClr val="accent2"/>
              </a:buClr>
              <a:buFont typeface="Arial" pitchFamily="34" charset="0"/>
              <a:buChar char="•"/>
            </a:pPr>
            <a:r>
              <a:rPr lang="en-US" sz="2000" b="1" dirty="0" err="1" smtClean="0">
                <a:solidFill>
                  <a:schemeClr val="accent2"/>
                </a:solidFill>
              </a:rPr>
              <a:t>tecniche</a:t>
            </a:r>
            <a:r>
              <a:rPr lang="en-US" sz="2000" b="1" dirty="0" smtClean="0">
                <a:solidFill>
                  <a:schemeClr val="accent2"/>
                </a:solidFill>
              </a:rPr>
              <a:t> </a:t>
            </a:r>
            <a:r>
              <a:rPr lang="en-US" sz="2000" dirty="0" smtClean="0"/>
              <a:t>(</a:t>
            </a:r>
            <a:r>
              <a:rPr lang="en-US" sz="2000" dirty="0" err="1" smtClean="0"/>
              <a:t>abilità</a:t>
            </a:r>
            <a:r>
              <a:rPr lang="en-US" sz="2000" dirty="0" smtClean="0"/>
              <a:t> </a:t>
            </a:r>
            <a:r>
              <a:rPr lang="en-US" sz="2000" dirty="0" err="1" smtClean="0"/>
              <a:t>specifiche</a:t>
            </a:r>
            <a:r>
              <a:rPr lang="en-US" sz="2000" dirty="0" smtClean="0"/>
              <a:t> per </a:t>
            </a:r>
            <a:r>
              <a:rPr lang="en-US" sz="2000" dirty="0" err="1" smtClean="0"/>
              <a:t>diversi</a:t>
            </a:r>
            <a:r>
              <a:rPr lang="en-US" sz="2000" dirty="0" smtClean="0"/>
              <a:t> sotto-</a:t>
            </a:r>
            <a:r>
              <a:rPr lang="en-US" sz="2000" dirty="0" err="1" smtClean="0"/>
              <a:t>settori</a:t>
            </a:r>
            <a:r>
              <a:rPr lang="en-US" sz="2000" dirty="0" smtClean="0"/>
              <a:t>)</a:t>
            </a:r>
            <a:endParaRPr lang="el-GR" sz="2000" dirty="0" smtClean="0"/>
          </a:p>
          <a:p>
            <a:pPr marL="457200" lvl="0" indent="-457200" algn="just">
              <a:buClr>
                <a:schemeClr val="accent2"/>
              </a:buClr>
              <a:buFont typeface="Arial" pitchFamily="34" charset="0"/>
              <a:buChar char="•"/>
            </a:pPr>
            <a:r>
              <a:rPr lang="en-US" sz="2000" b="1" dirty="0" smtClean="0">
                <a:solidFill>
                  <a:schemeClr val="accent2"/>
                </a:solidFill>
              </a:rPr>
              <a:t>creative/</a:t>
            </a:r>
            <a:r>
              <a:rPr lang="en-US" sz="2000" b="1" dirty="0" err="1" smtClean="0">
                <a:solidFill>
                  <a:schemeClr val="accent2"/>
                </a:solidFill>
              </a:rPr>
              <a:t>artistiche</a:t>
            </a:r>
            <a:r>
              <a:rPr lang="en-US" sz="2000" b="1" dirty="0" smtClean="0"/>
              <a:t> </a:t>
            </a:r>
            <a:r>
              <a:rPr lang="en-US" sz="2000" dirty="0" smtClean="0"/>
              <a:t>(</a:t>
            </a:r>
            <a:r>
              <a:rPr lang="en-US" sz="2000" dirty="0" err="1" smtClean="0"/>
              <a:t>talenti</a:t>
            </a:r>
            <a:r>
              <a:rPr lang="en-US" sz="2000" dirty="0" smtClean="0"/>
              <a:t> </a:t>
            </a:r>
            <a:r>
              <a:rPr lang="en-US" sz="2000" dirty="0" err="1" smtClean="0"/>
              <a:t>specifici</a:t>
            </a:r>
            <a:r>
              <a:rPr lang="en-US" sz="2000" dirty="0" smtClean="0"/>
              <a:t> per </a:t>
            </a:r>
            <a:r>
              <a:rPr lang="en-US" sz="2000" dirty="0" err="1" smtClean="0"/>
              <a:t>diversi</a:t>
            </a:r>
            <a:r>
              <a:rPr lang="en-US" sz="2000" dirty="0" smtClean="0"/>
              <a:t> sotto-</a:t>
            </a:r>
            <a:r>
              <a:rPr lang="en-US" sz="2000" dirty="0" err="1" smtClean="0"/>
              <a:t>settori</a:t>
            </a:r>
            <a:r>
              <a:rPr lang="en-US" sz="2000" dirty="0" smtClean="0"/>
              <a:t>).</a:t>
            </a:r>
            <a:endParaRPr lang="el-GR" sz="2000" dirty="0"/>
          </a:p>
        </p:txBody>
      </p:sp>
      <p:pic>
        <p:nvPicPr>
          <p:cNvPr id="34820" name="Picture 4" descr="ÎÏÎ¿ÏÎ­Î»ÎµÏÎ¼Î± ÎµÎ¹ÎºÏÎ½Î±Ï Î³Î¹Î± work place"/>
          <p:cNvPicPr>
            <a:picLocks noChangeAspect="1" noChangeArrowheads="1"/>
          </p:cNvPicPr>
          <p:nvPr/>
        </p:nvPicPr>
        <p:blipFill>
          <a:blip r:embed="rId4"/>
          <a:srcRect/>
          <a:stretch>
            <a:fillRect/>
          </a:stretch>
        </p:blipFill>
        <p:spPr bwMode="auto">
          <a:xfrm>
            <a:off x="6096000" y="2289685"/>
            <a:ext cx="5224489" cy="3484734"/>
          </a:xfrm>
          <a:prstGeom prst="rect">
            <a:avLst/>
          </a:prstGeom>
          <a:noFill/>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11085894" y="5915265"/>
            <a:ext cx="953706" cy="820794"/>
          </a:xfrm>
          <a:prstGeom prst="rect">
            <a:avLst/>
          </a:prstGeom>
        </p:spPr>
      </p:pic>
      <p:sp>
        <p:nvSpPr>
          <p:cNvPr id="7" name="Slide Number Placeholder 6"/>
          <p:cNvSpPr>
            <a:spLocks noGrp="1"/>
          </p:cNvSpPr>
          <p:nvPr>
            <p:ph type="sldNum" sz="quarter" idx="12"/>
          </p:nvPr>
        </p:nvSpPr>
        <p:spPr>
          <a:xfrm>
            <a:off x="10588810" y="6461739"/>
            <a:ext cx="344143" cy="274320"/>
          </a:xfrm>
        </p:spPr>
        <p:txBody>
          <a:bodyPr/>
          <a:lstStyle/>
          <a:p>
            <a:fld id="{4FAB73BC-B049-4115-A692-8D63A059BFB8}" type="slidenum">
              <a:rPr lang="en-US" smtClean="0"/>
              <a:pPr/>
              <a:t>4</a:t>
            </a:fld>
            <a:endParaRPr lang="en-US" dirty="0"/>
          </a:p>
        </p:txBody>
      </p:sp>
      <p:pic>
        <p:nvPicPr>
          <p:cNvPr id="8"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257129" y="6106659"/>
            <a:ext cx="1476375" cy="419100"/>
          </a:xfrm>
          <a:prstGeom prst="rect">
            <a:avLst/>
          </a:prstGeom>
          <a:noFill/>
        </p:spPr>
      </p:pic>
    </p:spTree>
    <p:custDataLst>
      <p:tags r:id="rId1"/>
    </p:custDataLst>
    <p:extLst>
      <p:ext uri="{BB962C8B-B14F-4D97-AF65-F5344CB8AC3E}">
        <p14:creationId xmlns:p14="http://schemas.microsoft.com/office/powerpoint/2010/main" val="104123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download.jpg"/>
          <p:cNvPicPr>
            <a:picLocks noChangeAspect="1"/>
          </p:cNvPicPr>
          <p:nvPr/>
        </p:nvPicPr>
        <p:blipFill>
          <a:blip r:embed="rId3"/>
          <a:stretch>
            <a:fillRect/>
          </a:stretch>
        </p:blipFill>
        <p:spPr>
          <a:xfrm>
            <a:off x="5737202" y="4028417"/>
            <a:ext cx="2619375" cy="1743075"/>
          </a:xfrm>
          <a:prstGeom prst="rect">
            <a:avLst/>
          </a:prstGeom>
        </p:spPr>
      </p:pic>
      <p:sp>
        <p:nvSpPr>
          <p:cNvPr id="2" name="Title 1"/>
          <p:cNvSpPr>
            <a:spLocks noGrp="1"/>
          </p:cNvSpPr>
          <p:nvPr>
            <p:ph type="title"/>
          </p:nvPr>
        </p:nvSpPr>
        <p:spPr>
          <a:xfrm>
            <a:off x="846480" y="970052"/>
            <a:ext cx="10508509" cy="1499616"/>
          </a:xfrm>
        </p:spPr>
        <p:txBody>
          <a:bodyPr>
            <a:normAutofit/>
          </a:bodyPr>
          <a:lstStyle/>
          <a:p>
            <a:r>
              <a:rPr lang="en-US" sz="4800" b="1" dirty="0" err="1" smtClean="0"/>
              <a:t>Quali</a:t>
            </a:r>
            <a:r>
              <a:rPr lang="en-US" sz="4800" b="1" dirty="0" smtClean="0"/>
              <a:t> </a:t>
            </a:r>
            <a:r>
              <a:rPr lang="en-US" sz="4800" b="1" dirty="0" err="1" smtClean="0"/>
              <a:t>sono</a:t>
            </a:r>
            <a:r>
              <a:rPr lang="en-US" sz="4800" b="1" dirty="0" smtClean="0"/>
              <a:t> le </a:t>
            </a:r>
            <a:r>
              <a:rPr lang="en-US" sz="4800" b="1" dirty="0" err="1" smtClean="0"/>
              <a:t>capacità</a:t>
            </a:r>
            <a:r>
              <a:rPr lang="en-US" sz="4800" b="1" dirty="0" smtClean="0"/>
              <a:t> </a:t>
            </a:r>
            <a:r>
              <a:rPr lang="en-US" sz="4800" b="1" dirty="0" err="1" smtClean="0"/>
              <a:t>trasversali</a:t>
            </a:r>
            <a:r>
              <a:rPr lang="en-US" sz="4800" b="1" dirty="0" smtClean="0"/>
              <a:t> </a:t>
            </a:r>
            <a:r>
              <a:rPr lang="en-US" sz="4800" b="1" dirty="0" err="1" smtClean="0"/>
              <a:t>nella</a:t>
            </a:r>
            <a:r>
              <a:rPr lang="en-US" sz="4800" b="1" dirty="0" smtClean="0"/>
              <a:t> vita </a:t>
            </a:r>
            <a:r>
              <a:rPr lang="en-US" sz="4800" b="1" dirty="0" err="1" smtClean="0"/>
              <a:t>quotidiana</a:t>
            </a:r>
            <a:r>
              <a:rPr lang="en-US" sz="4800" b="1" dirty="0" smtClean="0"/>
              <a:t>?</a:t>
            </a:r>
            <a:endParaRPr lang="el-GR" sz="4800" dirty="0" smtClean="0"/>
          </a:p>
        </p:txBody>
      </p:sp>
      <p:pic>
        <p:nvPicPr>
          <p:cNvPr id="32772" name="Picture 4" descr="Î£ÏÎµÏÎ¹ÎºÎ® ÎµÎ¹ÎºÏÎ½Î±"/>
          <p:cNvPicPr>
            <a:picLocks noChangeAspect="1" noChangeArrowheads="1"/>
          </p:cNvPicPr>
          <p:nvPr/>
        </p:nvPicPr>
        <p:blipFill>
          <a:blip r:embed="rId4"/>
          <a:srcRect/>
          <a:stretch>
            <a:fillRect/>
          </a:stretch>
        </p:blipFill>
        <p:spPr bwMode="auto">
          <a:xfrm>
            <a:off x="7869055" y="2111235"/>
            <a:ext cx="2270270" cy="1512000"/>
          </a:xfrm>
          <a:prstGeom prst="rect">
            <a:avLst/>
          </a:prstGeom>
          <a:noFill/>
        </p:spPr>
      </p:pic>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 name="Picture 2" descr="Î£ÏÎµÏÎ¹ÎºÎ® ÎµÎ¹ÎºÏÎ½Î±"/>
          <p:cNvPicPr>
            <a:picLocks noChangeAspect="1" noChangeArrowheads="1"/>
          </p:cNvPicPr>
          <p:nvPr/>
        </p:nvPicPr>
        <p:blipFill>
          <a:blip r:embed="rId5"/>
          <a:srcRect/>
          <a:stretch>
            <a:fillRect/>
          </a:stretch>
        </p:blipFill>
        <p:spPr bwMode="auto">
          <a:xfrm rot="19972248">
            <a:off x="6419767" y="2891647"/>
            <a:ext cx="2102720" cy="1402501"/>
          </a:xfrm>
          <a:prstGeom prst="rect">
            <a:avLst/>
          </a:prstGeom>
          <a:noFill/>
        </p:spPr>
      </p:pic>
      <p:pic>
        <p:nvPicPr>
          <p:cNvPr id="25" name="Picture 24" descr="images.png"/>
          <p:cNvPicPr>
            <a:picLocks noChangeAspect="1"/>
          </p:cNvPicPr>
          <p:nvPr/>
        </p:nvPicPr>
        <p:blipFill>
          <a:blip r:embed="rId6"/>
          <a:stretch>
            <a:fillRect/>
          </a:stretch>
        </p:blipFill>
        <p:spPr>
          <a:xfrm rot="2007550">
            <a:off x="9687139" y="2599579"/>
            <a:ext cx="2186858" cy="1548000"/>
          </a:xfrm>
          <a:prstGeom prst="rect">
            <a:avLst/>
          </a:prstGeom>
        </p:spPr>
      </p:pic>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240943" y="2020552"/>
            <a:ext cx="5927192" cy="4647426"/>
          </a:xfrm>
          <a:prstGeom prst="rect">
            <a:avLst/>
          </a:prstGeom>
        </p:spPr>
        <p:txBody>
          <a:bodyPr wrap="square">
            <a:spAutoFit/>
          </a:bodyPr>
          <a:lstStyle/>
          <a:p>
            <a:r>
              <a:rPr lang="en-US" sz="2000" dirty="0" smtClean="0"/>
              <a:t> </a:t>
            </a:r>
            <a:endParaRPr lang="el-GR" sz="2000" dirty="0" smtClean="0"/>
          </a:p>
          <a:p>
            <a:r>
              <a:rPr lang="en-US" sz="2000" dirty="0" err="1" smtClean="0">
                <a:solidFill>
                  <a:schemeClr val="accent2"/>
                </a:solidFill>
              </a:rPr>
              <a:t>Elenco</a:t>
            </a:r>
            <a:r>
              <a:rPr lang="en-US" sz="2000" dirty="0" smtClean="0">
                <a:solidFill>
                  <a:schemeClr val="accent2"/>
                </a:solidFill>
              </a:rPr>
              <a:t> </a:t>
            </a:r>
            <a:r>
              <a:rPr lang="en-US" sz="2000" dirty="0" err="1" smtClean="0">
                <a:solidFill>
                  <a:schemeClr val="accent2"/>
                </a:solidFill>
              </a:rPr>
              <a:t>delle</a:t>
            </a:r>
            <a:r>
              <a:rPr lang="en-US" sz="2000" dirty="0" smtClean="0">
                <a:solidFill>
                  <a:schemeClr val="accent2"/>
                </a:solidFill>
              </a:rPr>
              <a:t> </a:t>
            </a:r>
            <a:r>
              <a:rPr lang="en-US" sz="2000" u="sng" dirty="0" err="1" smtClean="0">
                <a:solidFill>
                  <a:schemeClr val="accent2"/>
                </a:solidFill>
              </a:rPr>
              <a:t>capacità</a:t>
            </a:r>
            <a:r>
              <a:rPr lang="en-US" sz="2000" u="sng" dirty="0" smtClean="0">
                <a:solidFill>
                  <a:schemeClr val="accent2"/>
                </a:solidFill>
              </a:rPr>
              <a:t> </a:t>
            </a:r>
            <a:r>
              <a:rPr lang="en-US" sz="2000" u="sng" dirty="0" err="1" smtClean="0">
                <a:solidFill>
                  <a:schemeClr val="accent2"/>
                </a:solidFill>
              </a:rPr>
              <a:t>trasversali</a:t>
            </a:r>
            <a:r>
              <a:rPr lang="en-US" sz="2000" dirty="0" smtClean="0">
                <a:solidFill>
                  <a:schemeClr val="accent2"/>
                </a:solidFill>
              </a:rPr>
              <a:t>: </a:t>
            </a:r>
          </a:p>
          <a:p>
            <a:pPr lvl="0" algn="just">
              <a:buClr>
                <a:schemeClr val="accent2"/>
              </a:buClr>
              <a:buFont typeface="Arial" pitchFamily="34" charset="0"/>
              <a:buChar char="•"/>
            </a:pPr>
            <a:r>
              <a:rPr lang="en-US" sz="2000" b="1" dirty="0" smtClean="0"/>
              <a:t>  </a:t>
            </a:r>
            <a:r>
              <a:rPr lang="en-US" sz="2000" b="1" dirty="0" err="1" smtClean="0">
                <a:solidFill>
                  <a:schemeClr val="accent2"/>
                </a:solidFill>
              </a:rPr>
              <a:t>Comunicazione</a:t>
            </a:r>
            <a:r>
              <a:rPr lang="en-US" sz="2000" b="1" dirty="0" smtClean="0">
                <a:solidFill>
                  <a:schemeClr val="accent2"/>
                </a:solidFill>
              </a:rPr>
              <a:t> </a:t>
            </a:r>
            <a:r>
              <a:rPr lang="en-US" sz="2000" b="1" dirty="0" err="1" smtClean="0">
                <a:solidFill>
                  <a:schemeClr val="accent2"/>
                </a:solidFill>
              </a:rPr>
              <a:t>verbale</a:t>
            </a:r>
            <a:r>
              <a:rPr lang="en-US" sz="2000" dirty="0" smtClean="0">
                <a:solidFill>
                  <a:schemeClr val="accent2"/>
                </a:solidFill>
              </a:rPr>
              <a:t>: </a:t>
            </a:r>
            <a:r>
              <a:rPr lang="en-US" sz="2000" dirty="0" err="1" smtClean="0"/>
              <a:t>cosa</a:t>
            </a:r>
            <a:r>
              <a:rPr lang="en-US" sz="2000" dirty="0" smtClean="0"/>
              <a:t> </a:t>
            </a:r>
            <a:r>
              <a:rPr lang="en-US" sz="2000" dirty="0" err="1" smtClean="0"/>
              <a:t>diciamo</a:t>
            </a:r>
            <a:r>
              <a:rPr lang="en-US" sz="2000" dirty="0" smtClean="0"/>
              <a:t> e come lo </a:t>
            </a:r>
            <a:r>
              <a:rPr lang="en-US" sz="2000" dirty="0" err="1" smtClean="0"/>
              <a:t>diciamo</a:t>
            </a:r>
            <a:r>
              <a:rPr lang="en-US" sz="2000" dirty="0" smtClean="0"/>
              <a:t>.</a:t>
            </a:r>
            <a:endParaRPr lang="el-GR" sz="2000" dirty="0" smtClean="0"/>
          </a:p>
          <a:p>
            <a:pPr lvl="0" algn="just">
              <a:buClr>
                <a:schemeClr val="accent2"/>
              </a:buClr>
              <a:buFont typeface="Arial" pitchFamily="34" charset="0"/>
              <a:buChar char="•"/>
            </a:pPr>
            <a:r>
              <a:rPr lang="en-US" sz="2000" b="1" dirty="0" smtClean="0"/>
              <a:t>  </a:t>
            </a:r>
            <a:r>
              <a:rPr lang="en-US" sz="2000" b="1" dirty="0" err="1" smtClean="0">
                <a:solidFill>
                  <a:schemeClr val="accent2"/>
                </a:solidFill>
              </a:rPr>
              <a:t>Comunicazione</a:t>
            </a:r>
            <a:r>
              <a:rPr lang="en-US" sz="2000" b="1" dirty="0" smtClean="0">
                <a:solidFill>
                  <a:schemeClr val="accent2"/>
                </a:solidFill>
              </a:rPr>
              <a:t> non </a:t>
            </a:r>
            <a:r>
              <a:rPr lang="en-US" sz="2000" b="1" dirty="0" err="1" smtClean="0">
                <a:solidFill>
                  <a:schemeClr val="accent2"/>
                </a:solidFill>
              </a:rPr>
              <a:t>verbale</a:t>
            </a:r>
            <a:r>
              <a:rPr lang="en-US" sz="2000" dirty="0" smtClean="0">
                <a:solidFill>
                  <a:schemeClr val="accent2"/>
                </a:solidFill>
              </a:rPr>
              <a:t>: </a:t>
            </a:r>
            <a:r>
              <a:rPr lang="en-US" sz="2000" dirty="0" err="1" smtClean="0"/>
              <a:t>cosa</a:t>
            </a:r>
            <a:r>
              <a:rPr lang="en-US" sz="2000" dirty="0" smtClean="0"/>
              <a:t> </a:t>
            </a:r>
            <a:r>
              <a:rPr lang="en-US" sz="2000" dirty="0" err="1" smtClean="0"/>
              <a:t>comunichiamo</a:t>
            </a:r>
            <a:r>
              <a:rPr lang="en-US" sz="2000" dirty="0" smtClean="0"/>
              <a:t> in </a:t>
            </a:r>
            <a:r>
              <a:rPr lang="en-US" sz="2000" dirty="0" err="1" smtClean="0"/>
              <a:t>altri</a:t>
            </a:r>
            <a:r>
              <a:rPr lang="en-US" sz="2000" dirty="0" smtClean="0"/>
              <a:t> </a:t>
            </a:r>
            <a:r>
              <a:rPr lang="en-US" sz="2000" dirty="0" err="1" smtClean="0"/>
              <a:t>modi</a:t>
            </a:r>
            <a:r>
              <a:rPr lang="en-US" sz="2000" dirty="0" smtClean="0"/>
              <a:t>, </a:t>
            </a:r>
            <a:r>
              <a:rPr lang="en-US" sz="2000" dirty="0" err="1" smtClean="0"/>
              <a:t>eccetto</a:t>
            </a:r>
            <a:r>
              <a:rPr lang="en-US" sz="2000" dirty="0" smtClean="0"/>
              <a:t> </a:t>
            </a:r>
            <a:r>
              <a:rPr lang="en-US" sz="2000" dirty="0" err="1" smtClean="0"/>
              <a:t>l’uso</a:t>
            </a:r>
            <a:r>
              <a:rPr lang="en-US" sz="2000" dirty="0" smtClean="0"/>
              <a:t> </a:t>
            </a:r>
            <a:r>
              <a:rPr lang="en-US" sz="2000" dirty="0" err="1" smtClean="0"/>
              <a:t>delle</a:t>
            </a:r>
            <a:r>
              <a:rPr lang="en-US" sz="2000" dirty="0" smtClean="0"/>
              <a:t> parole</a:t>
            </a:r>
            <a:endParaRPr lang="el-GR" sz="2000" dirty="0" smtClean="0"/>
          </a:p>
          <a:p>
            <a:pPr lvl="0" algn="just">
              <a:buClr>
                <a:schemeClr val="accent2"/>
              </a:buClr>
              <a:buFont typeface="Arial" pitchFamily="34" charset="0"/>
              <a:buChar char="•"/>
            </a:pPr>
            <a:r>
              <a:rPr lang="en-US" sz="2000" b="1" dirty="0" smtClean="0"/>
              <a:t> </a:t>
            </a:r>
            <a:r>
              <a:rPr lang="en-US" sz="2000" b="1" dirty="0" err="1" smtClean="0">
                <a:solidFill>
                  <a:schemeClr val="accent2"/>
                </a:solidFill>
              </a:rPr>
              <a:t>Capacità</a:t>
            </a:r>
            <a:r>
              <a:rPr lang="en-US" sz="2000" b="1" dirty="0" smtClean="0">
                <a:solidFill>
                  <a:schemeClr val="accent2"/>
                </a:solidFill>
              </a:rPr>
              <a:t> </a:t>
            </a:r>
            <a:r>
              <a:rPr lang="en-US" sz="2000" b="1" dirty="0" err="1" smtClean="0">
                <a:solidFill>
                  <a:schemeClr val="accent2"/>
                </a:solidFill>
              </a:rPr>
              <a:t>di</a:t>
            </a:r>
            <a:r>
              <a:rPr lang="en-US" sz="2000" b="1" dirty="0" smtClean="0">
                <a:solidFill>
                  <a:schemeClr val="accent2"/>
                </a:solidFill>
              </a:rPr>
              <a:t> </a:t>
            </a:r>
            <a:r>
              <a:rPr lang="en-US" sz="2000" b="1" dirty="0" err="1" smtClean="0">
                <a:solidFill>
                  <a:schemeClr val="accent2"/>
                </a:solidFill>
              </a:rPr>
              <a:t>ascolto</a:t>
            </a:r>
            <a:r>
              <a:rPr lang="en-US" sz="2000" dirty="0" smtClean="0">
                <a:solidFill>
                  <a:schemeClr val="accent2"/>
                </a:solidFill>
              </a:rPr>
              <a:t>: </a:t>
            </a:r>
            <a:r>
              <a:rPr lang="en-US" sz="2000" dirty="0" smtClean="0"/>
              <a:t>come </a:t>
            </a:r>
            <a:r>
              <a:rPr lang="en-US" sz="2000" dirty="0" err="1" smtClean="0"/>
              <a:t>interpretiamo</a:t>
            </a:r>
            <a:r>
              <a:rPr lang="en-US" sz="2000" dirty="0" smtClean="0"/>
              <a:t> la </a:t>
            </a:r>
            <a:r>
              <a:rPr lang="en-US" sz="2000" dirty="0" err="1" smtClean="0"/>
              <a:t>comunicazione</a:t>
            </a:r>
            <a:r>
              <a:rPr lang="en-US" sz="2000" dirty="0" smtClean="0"/>
              <a:t> </a:t>
            </a:r>
            <a:r>
              <a:rPr lang="en-US" sz="2000" dirty="0" err="1" smtClean="0"/>
              <a:t>verbale</a:t>
            </a:r>
            <a:r>
              <a:rPr lang="en-US" sz="2000" dirty="0" smtClean="0"/>
              <a:t> e non </a:t>
            </a:r>
            <a:r>
              <a:rPr lang="en-US" sz="2000" dirty="0" err="1" smtClean="0"/>
              <a:t>verbale</a:t>
            </a:r>
            <a:r>
              <a:rPr lang="en-US" sz="2000" dirty="0" smtClean="0"/>
              <a:t> e </a:t>
            </a:r>
            <a:r>
              <a:rPr lang="en-US" sz="2000" dirty="0" err="1" smtClean="0"/>
              <a:t>i</a:t>
            </a:r>
            <a:r>
              <a:rPr lang="en-US" sz="2000" dirty="0" smtClean="0"/>
              <a:t> </a:t>
            </a:r>
            <a:r>
              <a:rPr lang="en-US" sz="2000" dirty="0" err="1" smtClean="0"/>
              <a:t>messaggi</a:t>
            </a:r>
            <a:r>
              <a:rPr lang="en-US" sz="2000" dirty="0" smtClean="0"/>
              <a:t> </a:t>
            </a:r>
            <a:r>
              <a:rPr lang="en-US" sz="2000" dirty="0" err="1" smtClean="0"/>
              <a:t>mandati</a:t>
            </a:r>
            <a:r>
              <a:rPr lang="en-US" sz="2000" dirty="0" smtClean="0"/>
              <a:t> </a:t>
            </a:r>
            <a:r>
              <a:rPr lang="en-US" sz="2000" dirty="0" err="1" smtClean="0"/>
              <a:t>da</a:t>
            </a:r>
            <a:r>
              <a:rPr lang="en-US" sz="2000" dirty="0" smtClean="0"/>
              <a:t> </a:t>
            </a:r>
            <a:r>
              <a:rPr lang="en-US" sz="2000" dirty="0" err="1" smtClean="0"/>
              <a:t>altri</a:t>
            </a:r>
            <a:r>
              <a:rPr lang="en-US" sz="2000" dirty="0" smtClean="0"/>
              <a:t> </a:t>
            </a:r>
          </a:p>
          <a:p>
            <a:pPr lvl="0" algn="just">
              <a:buClr>
                <a:schemeClr val="accent2"/>
              </a:buClr>
              <a:buFont typeface="Arial" pitchFamily="34" charset="0"/>
              <a:buChar char="•"/>
            </a:pPr>
            <a:r>
              <a:rPr lang="en-US" sz="2000" b="1" dirty="0" smtClean="0">
                <a:solidFill>
                  <a:schemeClr val="accent2"/>
                </a:solidFill>
              </a:rPr>
              <a:t>  </a:t>
            </a:r>
            <a:r>
              <a:rPr lang="en-US" sz="2000" b="1" dirty="0" err="1" smtClean="0">
                <a:solidFill>
                  <a:schemeClr val="accent2"/>
                </a:solidFill>
              </a:rPr>
              <a:t>Negoziazione</a:t>
            </a:r>
            <a:r>
              <a:rPr lang="en-US" sz="2000" dirty="0" smtClean="0">
                <a:solidFill>
                  <a:schemeClr val="accent2"/>
                </a:solidFill>
              </a:rPr>
              <a:t>: </a:t>
            </a:r>
            <a:r>
              <a:rPr lang="en-US" sz="2000" dirty="0" err="1" smtClean="0"/>
              <a:t>lavorare</a:t>
            </a:r>
            <a:r>
              <a:rPr lang="en-US" sz="2000" dirty="0" smtClean="0"/>
              <a:t> con </a:t>
            </a:r>
            <a:r>
              <a:rPr lang="en-US" sz="2000" dirty="0" err="1" smtClean="0"/>
              <a:t>gli</a:t>
            </a:r>
            <a:r>
              <a:rPr lang="en-US" sz="2000" dirty="0" smtClean="0"/>
              <a:t> </a:t>
            </a:r>
            <a:r>
              <a:rPr lang="en-US" sz="2000" dirty="0" err="1" smtClean="0"/>
              <a:t>altri</a:t>
            </a:r>
            <a:r>
              <a:rPr lang="en-US" sz="2000" dirty="0" smtClean="0"/>
              <a:t> </a:t>
            </a:r>
            <a:r>
              <a:rPr lang="en-US" sz="2000" dirty="0" err="1" smtClean="0"/>
              <a:t>trovando</a:t>
            </a:r>
            <a:r>
              <a:rPr lang="en-US" sz="2000" dirty="0" smtClean="0"/>
              <a:t> un </a:t>
            </a:r>
            <a:r>
              <a:rPr lang="en-US" sz="2000" dirty="0" err="1" smtClean="0"/>
              <a:t>risultato</a:t>
            </a:r>
            <a:r>
              <a:rPr lang="en-US" sz="2000" dirty="0" smtClean="0"/>
              <a:t> </a:t>
            </a:r>
            <a:r>
              <a:rPr lang="en-US" sz="2000" dirty="0" err="1" smtClean="0"/>
              <a:t>comune</a:t>
            </a:r>
            <a:r>
              <a:rPr lang="en-US" sz="2000" dirty="0" smtClean="0"/>
              <a:t> </a:t>
            </a:r>
            <a:r>
              <a:rPr lang="en-US" sz="2000" dirty="0" err="1" smtClean="0"/>
              <a:t>accettabile</a:t>
            </a:r>
            <a:r>
              <a:rPr lang="en-US" sz="2000" dirty="0" smtClean="0"/>
              <a:t> che </a:t>
            </a:r>
            <a:r>
              <a:rPr lang="en-US" sz="2000" dirty="0" err="1" smtClean="0"/>
              <a:t>renderà</a:t>
            </a:r>
            <a:r>
              <a:rPr lang="en-US" sz="2000" dirty="0" smtClean="0"/>
              <a:t> </a:t>
            </a:r>
            <a:r>
              <a:rPr lang="en-US" sz="2000" dirty="0" err="1" smtClean="0"/>
              <a:t>soddisfatte</a:t>
            </a:r>
            <a:r>
              <a:rPr lang="en-US" sz="2000" dirty="0" smtClean="0"/>
              <a:t> </a:t>
            </a:r>
            <a:r>
              <a:rPr lang="en-US" sz="2000" dirty="0" err="1" smtClean="0"/>
              <a:t>entrambe</a:t>
            </a:r>
            <a:r>
              <a:rPr lang="en-US" sz="2000" dirty="0" smtClean="0"/>
              <a:t> le </a:t>
            </a:r>
            <a:r>
              <a:rPr lang="en-US" sz="2000" dirty="0" err="1" smtClean="0"/>
              <a:t>parti</a:t>
            </a:r>
            <a:endParaRPr lang="el-GR" sz="2000" dirty="0" smtClean="0"/>
          </a:p>
          <a:p>
            <a:pPr lvl="0" algn="just">
              <a:buClr>
                <a:schemeClr val="accent2"/>
              </a:buClr>
              <a:buFont typeface="Arial" pitchFamily="34" charset="0"/>
              <a:buChar char="•"/>
            </a:pPr>
            <a:r>
              <a:rPr lang="en-US" sz="2000" b="1" dirty="0" smtClean="0"/>
              <a:t>  </a:t>
            </a:r>
            <a:r>
              <a:rPr lang="en-US" sz="2000" b="1" dirty="0" smtClean="0">
                <a:solidFill>
                  <a:schemeClr val="accent2"/>
                </a:solidFill>
              </a:rPr>
              <a:t>Leadership</a:t>
            </a:r>
            <a:r>
              <a:rPr lang="en-US" sz="2000" dirty="0" smtClean="0">
                <a:solidFill>
                  <a:schemeClr val="accent2"/>
                </a:solidFill>
              </a:rPr>
              <a:t>: </a:t>
            </a:r>
            <a:r>
              <a:rPr lang="en-US" sz="2000" dirty="0" smtClean="0"/>
              <a:t>come </a:t>
            </a:r>
            <a:r>
              <a:rPr lang="en-US" sz="2000" dirty="0" err="1" smtClean="0"/>
              <a:t>influenziamo</a:t>
            </a:r>
            <a:r>
              <a:rPr lang="en-US" sz="2000" dirty="0" smtClean="0"/>
              <a:t> e </a:t>
            </a:r>
            <a:r>
              <a:rPr lang="en-US" sz="2000" dirty="0" err="1" smtClean="0"/>
              <a:t>guidiamo</a:t>
            </a:r>
            <a:r>
              <a:rPr lang="en-US" sz="2000" dirty="0" smtClean="0"/>
              <a:t> le </a:t>
            </a:r>
            <a:r>
              <a:rPr lang="en-US" sz="2000" dirty="0" err="1" smtClean="0"/>
              <a:t>persone</a:t>
            </a:r>
            <a:r>
              <a:rPr lang="en-US" sz="2000" dirty="0" smtClean="0"/>
              <a:t> </a:t>
            </a:r>
            <a:r>
              <a:rPr lang="en-US" sz="2000" dirty="0" err="1" smtClean="0"/>
              <a:t>nella</a:t>
            </a:r>
            <a:r>
              <a:rPr lang="en-US" sz="2000" dirty="0" smtClean="0"/>
              <a:t> nostra vita e </a:t>
            </a:r>
            <a:r>
              <a:rPr lang="en-US" sz="2000" dirty="0" err="1" smtClean="0"/>
              <a:t>nell’ambiente</a:t>
            </a:r>
            <a:r>
              <a:rPr lang="en-US" sz="2000" dirty="0" smtClean="0"/>
              <a:t> </a:t>
            </a:r>
            <a:r>
              <a:rPr lang="en-US" sz="2000" dirty="0" err="1" smtClean="0"/>
              <a:t>di</a:t>
            </a:r>
            <a:r>
              <a:rPr lang="en-US" sz="2000" dirty="0" smtClean="0"/>
              <a:t> </a:t>
            </a:r>
            <a:r>
              <a:rPr lang="en-US" sz="2000" dirty="0" err="1" smtClean="0"/>
              <a:t>lavoro</a:t>
            </a:r>
            <a:endParaRPr lang="el-GR" sz="2000" dirty="0" smtClean="0"/>
          </a:p>
          <a:p>
            <a:endParaRPr lang="el-GR" sz="1600" dirty="0"/>
          </a:p>
        </p:txBody>
      </p:sp>
      <p:pic>
        <p:nvPicPr>
          <p:cNvPr id="29" name="Picture 28" descr="download.png"/>
          <p:cNvPicPr>
            <a:picLocks noChangeAspect="1"/>
          </p:cNvPicPr>
          <p:nvPr/>
        </p:nvPicPr>
        <p:blipFill>
          <a:blip r:embed="rId7"/>
          <a:stretch>
            <a:fillRect/>
          </a:stretch>
        </p:blipFill>
        <p:spPr>
          <a:xfrm>
            <a:off x="7621968" y="5281409"/>
            <a:ext cx="2764445" cy="1440000"/>
          </a:xfrm>
          <a:prstGeom prst="rect">
            <a:avLst/>
          </a:prstGeom>
        </p:spPr>
      </p:pic>
      <p:pic>
        <p:nvPicPr>
          <p:cNvPr id="32"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8"/>
          <a:stretch>
            <a:fillRect/>
          </a:stretch>
        </p:blipFill>
        <p:spPr>
          <a:xfrm>
            <a:off x="11196700" y="6001409"/>
            <a:ext cx="995300" cy="85659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1" name="Picture 30" descr="download (1).jpg"/>
          <p:cNvPicPr>
            <a:picLocks noChangeAspect="1"/>
          </p:cNvPicPr>
          <p:nvPr/>
        </p:nvPicPr>
        <p:blipFill>
          <a:blip r:embed="rId9"/>
          <a:stretch>
            <a:fillRect/>
          </a:stretch>
        </p:blipFill>
        <p:spPr>
          <a:xfrm rot="889925">
            <a:off x="9834795" y="4031966"/>
            <a:ext cx="1779140" cy="1771233"/>
          </a:xfrm>
          <a:prstGeom prst="rect">
            <a:avLst/>
          </a:prstGeom>
        </p:spPr>
      </p:pic>
      <p:pic>
        <p:nvPicPr>
          <p:cNvPr id="19" name="Picture 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20" name="Picture 3"/>
          <p:cNvPicPr/>
          <p:nvPr/>
        </p:nvPicPr>
        <p:blipFill>
          <a:blip r:embed="rId11">
            <a:extLst>
              <a:ext uri="{28A0092B-C50C-407E-A947-70E740481C1C}">
                <a14:useLocalDpi xmlns:a14="http://schemas.microsoft.com/office/drawing/2010/main" val="0"/>
              </a:ext>
            </a:extLst>
          </a:blip>
          <a:srcRect/>
          <a:stretch>
            <a:fillRect/>
          </a:stretch>
        </p:blipFill>
        <p:spPr bwMode="auto">
          <a:xfrm>
            <a:off x="155575" y="6302309"/>
            <a:ext cx="1476375" cy="419100"/>
          </a:xfrm>
          <a:prstGeom prst="rect">
            <a:avLst/>
          </a:prstGeom>
          <a:noFill/>
        </p:spPr>
      </p:pic>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171194" y="5979459"/>
            <a:ext cx="1020805" cy="878541"/>
          </a:xfrm>
          <a:prstGeom prst="rect">
            <a:avLst/>
          </a:prstGeom>
        </p:spPr>
      </p:pic>
      <p:sp>
        <p:nvSpPr>
          <p:cNvPr id="2" name="Title 1"/>
          <p:cNvSpPr>
            <a:spLocks noGrp="1"/>
          </p:cNvSpPr>
          <p:nvPr>
            <p:ph type="title"/>
          </p:nvPr>
        </p:nvSpPr>
        <p:spPr>
          <a:xfrm>
            <a:off x="951273" y="1029893"/>
            <a:ext cx="10508509" cy="1499616"/>
          </a:xfrm>
        </p:spPr>
        <p:txBody>
          <a:bodyPr>
            <a:normAutofit/>
          </a:bodyPr>
          <a:lstStyle/>
          <a:p>
            <a:r>
              <a:rPr lang="en-US" sz="4800" b="1" dirty="0" err="1" smtClean="0"/>
              <a:t>Quali</a:t>
            </a:r>
            <a:r>
              <a:rPr lang="en-US" sz="4800" b="1" dirty="0" smtClean="0"/>
              <a:t> </a:t>
            </a:r>
            <a:r>
              <a:rPr lang="en-US" sz="4800" b="1" dirty="0" err="1" smtClean="0"/>
              <a:t>sono</a:t>
            </a:r>
            <a:r>
              <a:rPr lang="en-US" sz="4800" b="1" dirty="0" smtClean="0"/>
              <a:t> le </a:t>
            </a:r>
            <a:r>
              <a:rPr lang="en-US" sz="4800" b="1" dirty="0" err="1" smtClean="0"/>
              <a:t>capacità</a:t>
            </a:r>
            <a:r>
              <a:rPr lang="en-US" sz="4800" b="1" dirty="0" smtClean="0"/>
              <a:t> </a:t>
            </a:r>
            <a:r>
              <a:rPr lang="en-US" sz="4800" b="1" dirty="0" err="1" smtClean="0"/>
              <a:t>trasversali</a:t>
            </a:r>
            <a:r>
              <a:rPr lang="en-US" sz="4800" b="1" dirty="0" smtClean="0"/>
              <a:t> </a:t>
            </a:r>
            <a:r>
              <a:rPr lang="en-US" sz="4800" b="1" dirty="0" err="1" smtClean="0"/>
              <a:t>nella</a:t>
            </a:r>
            <a:r>
              <a:rPr lang="en-US" sz="4800" b="1" dirty="0" smtClean="0"/>
              <a:t> vita </a:t>
            </a:r>
            <a:r>
              <a:rPr lang="en-US" sz="4800" b="1" dirty="0" err="1" smtClean="0"/>
              <a:t>quotidiana</a:t>
            </a:r>
            <a:r>
              <a:rPr lang="en-US" sz="4800" b="1" dirty="0" smtClean="0"/>
              <a:t>?</a:t>
            </a:r>
            <a:endParaRPr lang="el-GR" sz="4800" dirty="0" smtClean="0"/>
          </a:p>
        </p:txBody>
      </p:sp>
      <p:sp>
        <p:nvSpPr>
          <p:cNvPr id="3" name="Rectangle 2"/>
          <p:cNvSpPr/>
          <p:nvPr/>
        </p:nvSpPr>
        <p:spPr>
          <a:xfrm>
            <a:off x="632699" y="2361077"/>
            <a:ext cx="10370792" cy="2723823"/>
          </a:xfrm>
          <a:prstGeom prst="rect">
            <a:avLst/>
          </a:prstGeom>
        </p:spPr>
        <p:txBody>
          <a:bodyPr wrap="square">
            <a:spAutoFit/>
          </a:bodyPr>
          <a:lstStyle/>
          <a:p>
            <a:pPr lvl="0" algn="just">
              <a:buClr>
                <a:schemeClr val="accent2"/>
              </a:buClr>
              <a:buFont typeface="Arial" pitchFamily="34" charset="0"/>
              <a:buChar char="•"/>
            </a:pPr>
            <a:r>
              <a:rPr lang="en-US" sz="2000" b="1" dirty="0" smtClean="0"/>
              <a:t> </a:t>
            </a:r>
            <a:r>
              <a:rPr lang="en-US" sz="2000" b="1" dirty="0" smtClean="0">
                <a:solidFill>
                  <a:schemeClr val="accent2"/>
                </a:solidFill>
              </a:rPr>
              <a:t> Teamwork</a:t>
            </a:r>
            <a:r>
              <a:rPr lang="en-US" sz="2000" dirty="0" smtClean="0">
                <a:solidFill>
                  <a:schemeClr val="accent2"/>
                </a:solidFill>
              </a:rPr>
              <a:t>: </a:t>
            </a:r>
            <a:r>
              <a:rPr lang="en-US" sz="2000" dirty="0" err="1" smtClean="0"/>
              <a:t>il</a:t>
            </a:r>
            <a:r>
              <a:rPr lang="en-US" sz="2000" dirty="0" smtClean="0"/>
              <a:t> </a:t>
            </a:r>
            <a:r>
              <a:rPr lang="en-US" sz="2000" dirty="0" err="1" smtClean="0"/>
              <a:t>modo</a:t>
            </a:r>
            <a:r>
              <a:rPr lang="en-US" sz="2000" dirty="0" smtClean="0"/>
              <a:t> in cui </a:t>
            </a:r>
            <a:r>
              <a:rPr lang="en-US" sz="2000" dirty="0" err="1" smtClean="0"/>
              <a:t>organizziamo</a:t>
            </a:r>
            <a:r>
              <a:rPr lang="en-US" sz="2000" dirty="0" smtClean="0"/>
              <a:t>, </a:t>
            </a:r>
            <a:r>
              <a:rPr lang="en-US" sz="2000" dirty="0" err="1" smtClean="0"/>
              <a:t>condividiamo</a:t>
            </a:r>
            <a:r>
              <a:rPr lang="en-US" sz="2000" dirty="0" smtClean="0"/>
              <a:t>, </a:t>
            </a:r>
            <a:r>
              <a:rPr lang="en-US" sz="2000" dirty="0" err="1" smtClean="0"/>
              <a:t>deleghiamo</a:t>
            </a:r>
            <a:r>
              <a:rPr lang="en-US" sz="2000" dirty="0" smtClean="0"/>
              <a:t> e </a:t>
            </a:r>
            <a:r>
              <a:rPr lang="en-US" sz="2000" dirty="0" err="1" smtClean="0"/>
              <a:t>svolgiamo</a:t>
            </a:r>
            <a:r>
              <a:rPr lang="en-US" sz="2000" dirty="0" smtClean="0"/>
              <a:t> </a:t>
            </a:r>
            <a:r>
              <a:rPr lang="en-US" sz="2000" dirty="0" err="1" smtClean="0"/>
              <a:t>attività</a:t>
            </a:r>
            <a:r>
              <a:rPr lang="en-US" sz="2000" dirty="0" smtClean="0"/>
              <a:t> in </a:t>
            </a:r>
            <a:r>
              <a:rPr lang="en-US" sz="2000" dirty="0" err="1" smtClean="0"/>
              <a:t>cooperazione</a:t>
            </a:r>
            <a:r>
              <a:rPr lang="en-US" sz="2000" dirty="0" smtClean="0"/>
              <a:t> con </a:t>
            </a:r>
            <a:r>
              <a:rPr lang="en-US" sz="2000" dirty="0" err="1" smtClean="0"/>
              <a:t>gli</a:t>
            </a:r>
            <a:r>
              <a:rPr lang="en-US" sz="2000" dirty="0" smtClean="0"/>
              <a:t> </a:t>
            </a:r>
            <a:r>
              <a:rPr lang="en-US" sz="2000" dirty="0" err="1" smtClean="0"/>
              <a:t>altri</a:t>
            </a:r>
            <a:r>
              <a:rPr lang="en-US" sz="2000" dirty="0" smtClean="0"/>
              <a:t>.</a:t>
            </a:r>
          </a:p>
          <a:p>
            <a:pPr lvl="0" algn="just">
              <a:buClr>
                <a:schemeClr val="accent2"/>
              </a:buClr>
              <a:buFont typeface="Arial" pitchFamily="34" charset="0"/>
              <a:buChar char="•"/>
            </a:pPr>
            <a:r>
              <a:rPr lang="en-US" sz="2000" b="1" dirty="0" smtClean="0"/>
              <a:t> </a:t>
            </a:r>
            <a:r>
              <a:rPr lang="en-US" sz="2000" b="1" dirty="0" err="1" smtClean="0">
                <a:solidFill>
                  <a:schemeClr val="accent2"/>
                </a:solidFill>
              </a:rPr>
              <a:t>Assertività</a:t>
            </a:r>
            <a:r>
              <a:rPr lang="en-US" sz="2000" b="1" dirty="0" smtClean="0">
                <a:solidFill>
                  <a:schemeClr val="accent2"/>
                </a:solidFill>
              </a:rPr>
              <a:t>:</a:t>
            </a:r>
            <a:r>
              <a:rPr lang="en-US" sz="2000" dirty="0" smtClean="0">
                <a:solidFill>
                  <a:schemeClr val="accent2"/>
                </a:solidFill>
              </a:rPr>
              <a:t> </a:t>
            </a:r>
            <a:r>
              <a:rPr lang="en-US" sz="2000" dirty="0" err="1" smtClean="0"/>
              <a:t>comunicare</a:t>
            </a:r>
            <a:r>
              <a:rPr lang="en-US" sz="2000" dirty="0" smtClean="0"/>
              <a:t> </a:t>
            </a:r>
            <a:r>
              <a:rPr lang="en-US" sz="2000" dirty="0" err="1" smtClean="0"/>
              <a:t>i</a:t>
            </a:r>
            <a:r>
              <a:rPr lang="en-US" sz="2000" dirty="0" smtClean="0"/>
              <a:t> </a:t>
            </a:r>
            <a:r>
              <a:rPr lang="en-US" sz="2000" dirty="0" err="1" smtClean="0"/>
              <a:t>propri</a:t>
            </a:r>
            <a:r>
              <a:rPr lang="en-US" sz="2000" dirty="0" smtClean="0"/>
              <a:t> </a:t>
            </a:r>
            <a:r>
              <a:rPr lang="en-US" sz="2000" dirty="0" err="1" smtClean="0"/>
              <a:t>valori</a:t>
            </a:r>
            <a:r>
              <a:rPr lang="en-US" sz="2000" dirty="0" smtClean="0"/>
              <a:t>, </a:t>
            </a:r>
            <a:r>
              <a:rPr lang="en-US" sz="2000" dirty="0" err="1" smtClean="0"/>
              <a:t>idee</a:t>
            </a:r>
            <a:r>
              <a:rPr lang="en-US" sz="2000" dirty="0" smtClean="0"/>
              <a:t>, </a:t>
            </a:r>
            <a:r>
              <a:rPr lang="en-US" sz="2000" dirty="0" err="1" smtClean="0"/>
              <a:t>credenze</a:t>
            </a:r>
            <a:r>
              <a:rPr lang="en-US" sz="2000" dirty="0" smtClean="0"/>
              <a:t>, </a:t>
            </a:r>
            <a:r>
              <a:rPr lang="en-US" sz="2000" dirty="0" err="1" smtClean="0"/>
              <a:t>opinioni</a:t>
            </a:r>
            <a:r>
              <a:rPr lang="en-US" sz="2000" dirty="0" smtClean="0"/>
              <a:t>, </a:t>
            </a:r>
            <a:r>
              <a:rPr lang="en-US" sz="2000" dirty="0" err="1" smtClean="0"/>
              <a:t>necessità</a:t>
            </a:r>
            <a:r>
              <a:rPr lang="en-US" sz="2000" dirty="0" smtClean="0"/>
              <a:t> e </a:t>
            </a:r>
            <a:r>
              <a:rPr lang="en-US" sz="2000" dirty="0" err="1" smtClean="0"/>
              <a:t>desideri</a:t>
            </a:r>
            <a:r>
              <a:rPr lang="en-US" sz="2000" dirty="0" smtClean="0"/>
              <a:t> </a:t>
            </a:r>
            <a:r>
              <a:rPr lang="en-US" sz="2000" dirty="0" err="1" smtClean="0"/>
              <a:t>liberamente</a:t>
            </a:r>
            <a:endParaRPr lang="el-GR" sz="2000" dirty="0" smtClean="0"/>
          </a:p>
          <a:p>
            <a:pPr algn="just">
              <a:buClr>
                <a:schemeClr val="accent2"/>
              </a:buClr>
            </a:pPr>
            <a:endParaRPr lang="en-US" sz="1100" dirty="0" smtClean="0"/>
          </a:p>
          <a:p>
            <a:pPr algn="just">
              <a:buClr>
                <a:schemeClr val="accent2"/>
              </a:buClr>
            </a:pPr>
            <a:r>
              <a:rPr lang="en-US" sz="2000" dirty="0" err="1" smtClean="0"/>
              <a:t>L’</a:t>
            </a:r>
            <a:r>
              <a:rPr lang="en-US" sz="2000" b="1" dirty="0" err="1" smtClean="0">
                <a:solidFill>
                  <a:schemeClr val="accent2"/>
                </a:solidFill>
              </a:rPr>
              <a:t>intelligenza</a:t>
            </a:r>
            <a:r>
              <a:rPr lang="en-US" sz="2000" b="1" dirty="0" smtClean="0">
                <a:solidFill>
                  <a:schemeClr val="accent2"/>
                </a:solidFill>
              </a:rPr>
              <a:t> </a:t>
            </a:r>
            <a:r>
              <a:rPr lang="en-US" sz="2000" b="1" dirty="0" err="1" smtClean="0">
                <a:solidFill>
                  <a:schemeClr val="accent2"/>
                </a:solidFill>
              </a:rPr>
              <a:t>emotiva</a:t>
            </a:r>
            <a:r>
              <a:rPr lang="en-US" sz="2000" dirty="0" smtClean="0">
                <a:solidFill>
                  <a:schemeClr val="accent2"/>
                </a:solidFill>
              </a:rPr>
              <a:t> </a:t>
            </a:r>
            <a:r>
              <a:rPr lang="en-US" sz="2000" dirty="0" err="1" smtClean="0"/>
              <a:t>può</a:t>
            </a:r>
            <a:r>
              <a:rPr lang="en-US" sz="2000" dirty="0" smtClean="0"/>
              <a:t> </a:t>
            </a:r>
            <a:r>
              <a:rPr lang="en-US" sz="2000" dirty="0" err="1" smtClean="0"/>
              <a:t>essere</a:t>
            </a:r>
            <a:r>
              <a:rPr lang="en-US" sz="2000" dirty="0" smtClean="0"/>
              <a:t> </a:t>
            </a:r>
            <a:r>
              <a:rPr lang="en-US" sz="2000" dirty="0" err="1" smtClean="0"/>
              <a:t>considerata</a:t>
            </a:r>
            <a:r>
              <a:rPr lang="en-US" sz="2000" dirty="0" smtClean="0"/>
              <a:t>, </a:t>
            </a:r>
            <a:r>
              <a:rPr lang="en-US" sz="2000" dirty="0" err="1" smtClean="0"/>
              <a:t>nel</a:t>
            </a:r>
            <a:r>
              <a:rPr lang="en-US" sz="2000" dirty="0" smtClean="0"/>
              <a:t> </a:t>
            </a:r>
            <a:r>
              <a:rPr lang="en-US" sz="2000" dirty="0" err="1" smtClean="0"/>
              <a:t>complesso</a:t>
            </a:r>
            <a:r>
              <a:rPr lang="en-US" sz="2000" dirty="0" smtClean="0"/>
              <a:t>, come </a:t>
            </a:r>
            <a:r>
              <a:rPr lang="en-US" sz="2000" dirty="0" err="1" smtClean="0"/>
              <a:t>l’elemento</a:t>
            </a:r>
            <a:r>
              <a:rPr lang="en-US" sz="2000" dirty="0" smtClean="0"/>
              <a:t> “</a:t>
            </a:r>
            <a:r>
              <a:rPr lang="en-US" sz="2000" dirty="0" err="1" smtClean="0"/>
              <a:t>riassuntivo</a:t>
            </a:r>
            <a:r>
              <a:rPr lang="en-US" sz="2000" dirty="0" smtClean="0"/>
              <a:t>” </a:t>
            </a:r>
            <a:r>
              <a:rPr lang="en-US" sz="2000" dirty="0" err="1" smtClean="0"/>
              <a:t>dell’essere</a:t>
            </a:r>
            <a:r>
              <a:rPr lang="en-US" sz="2000" dirty="0" smtClean="0"/>
              <a:t> </a:t>
            </a:r>
            <a:r>
              <a:rPr lang="en-US" sz="2000" dirty="0" err="1" smtClean="0"/>
              <a:t>umano</a:t>
            </a:r>
            <a:r>
              <a:rPr lang="en-US" sz="2000" dirty="0" smtClean="0"/>
              <a:t> in </a:t>
            </a:r>
            <a:r>
              <a:rPr lang="en-US" sz="2000" dirty="0" err="1" smtClean="0"/>
              <a:t>relazione</a:t>
            </a:r>
            <a:r>
              <a:rPr lang="en-US" sz="2000" dirty="0" smtClean="0"/>
              <a:t> </a:t>
            </a:r>
            <a:r>
              <a:rPr lang="en-US" sz="2000" dirty="0" err="1" smtClean="0"/>
              <a:t>alle</a:t>
            </a:r>
            <a:r>
              <a:rPr lang="en-US" sz="2000" dirty="0" smtClean="0"/>
              <a:t> </a:t>
            </a:r>
            <a:r>
              <a:rPr lang="en-US" sz="2000" dirty="0" err="1" smtClean="0"/>
              <a:t>capacità</a:t>
            </a:r>
            <a:r>
              <a:rPr lang="en-US" sz="2000" dirty="0" smtClean="0"/>
              <a:t> </a:t>
            </a:r>
            <a:r>
              <a:rPr lang="en-US" sz="2000" dirty="0" err="1" smtClean="0"/>
              <a:t>dell’essere</a:t>
            </a:r>
            <a:r>
              <a:rPr lang="en-US" sz="2000" dirty="0" smtClean="0"/>
              <a:t> </a:t>
            </a:r>
            <a:r>
              <a:rPr lang="en-US" sz="2000" dirty="0" err="1" smtClean="0"/>
              <a:t>umano</a:t>
            </a:r>
            <a:r>
              <a:rPr lang="en-US" sz="2000" dirty="0" smtClean="0"/>
              <a:t>: </a:t>
            </a:r>
            <a:r>
              <a:rPr lang="en-US" sz="2000" dirty="0" err="1" smtClean="0"/>
              <a:t>può</a:t>
            </a:r>
            <a:r>
              <a:rPr lang="en-US" sz="2000" dirty="0" smtClean="0"/>
              <a:t> </a:t>
            </a:r>
            <a:r>
              <a:rPr lang="en-US" sz="2000" dirty="0" err="1" smtClean="0"/>
              <a:t>essere</a:t>
            </a:r>
            <a:r>
              <a:rPr lang="en-US" sz="2000" dirty="0" smtClean="0"/>
              <a:t> </a:t>
            </a:r>
            <a:r>
              <a:rPr lang="en-US" sz="2000" dirty="0" err="1" smtClean="0"/>
              <a:t>definito</a:t>
            </a:r>
            <a:r>
              <a:rPr lang="en-US" sz="2000" dirty="0" smtClean="0"/>
              <a:t> come la </a:t>
            </a:r>
            <a:r>
              <a:rPr lang="en-US" sz="2000" dirty="0" err="1" smtClean="0"/>
              <a:t>misura</a:t>
            </a:r>
            <a:r>
              <a:rPr lang="en-US" sz="2000" dirty="0" smtClean="0"/>
              <a:t> </a:t>
            </a:r>
            <a:r>
              <a:rPr lang="en-US" sz="2000" dirty="0" err="1" smtClean="0"/>
              <a:t>delle</a:t>
            </a:r>
            <a:r>
              <a:rPr lang="en-US" sz="2000" dirty="0" smtClean="0"/>
              <a:t> </a:t>
            </a:r>
            <a:r>
              <a:rPr lang="en-US" sz="2000" dirty="0" err="1" smtClean="0"/>
              <a:t>abilità</a:t>
            </a:r>
            <a:r>
              <a:rPr lang="en-US" sz="2000" dirty="0" smtClean="0"/>
              <a:t> di un </a:t>
            </a:r>
            <a:r>
              <a:rPr lang="en-US" sz="2000" dirty="0" err="1" smtClean="0"/>
              <a:t>individuo</a:t>
            </a:r>
            <a:r>
              <a:rPr lang="en-US" sz="2000" dirty="0" smtClean="0"/>
              <a:t> </a:t>
            </a:r>
            <a:r>
              <a:rPr lang="en-GB" sz="2000" b="1" dirty="0" smtClean="0">
                <a:solidFill>
                  <a:schemeClr val="accent2"/>
                </a:solidFill>
              </a:rPr>
              <a:t>di </a:t>
            </a:r>
            <a:r>
              <a:rPr lang="en-GB" sz="2000" b="1" dirty="0" err="1" smtClean="0">
                <a:solidFill>
                  <a:schemeClr val="accent2"/>
                </a:solidFill>
              </a:rPr>
              <a:t>riconoscere</a:t>
            </a:r>
            <a:r>
              <a:rPr lang="en-GB" sz="2000" b="1" dirty="0" smtClean="0">
                <a:solidFill>
                  <a:schemeClr val="accent2"/>
                </a:solidFill>
              </a:rPr>
              <a:t> e </a:t>
            </a:r>
            <a:r>
              <a:rPr lang="en-GB" sz="2000" b="1" dirty="0" err="1" smtClean="0">
                <a:solidFill>
                  <a:schemeClr val="accent2"/>
                </a:solidFill>
              </a:rPr>
              <a:t>gestire</a:t>
            </a:r>
            <a:r>
              <a:rPr lang="en-GB" sz="2000" b="1" dirty="0" smtClean="0">
                <a:solidFill>
                  <a:schemeClr val="accent2"/>
                </a:solidFill>
              </a:rPr>
              <a:t> le </a:t>
            </a:r>
            <a:r>
              <a:rPr lang="en-GB" sz="2000" b="1" dirty="0" err="1" smtClean="0">
                <a:solidFill>
                  <a:schemeClr val="accent2"/>
                </a:solidFill>
              </a:rPr>
              <a:t>proprie</a:t>
            </a:r>
            <a:r>
              <a:rPr lang="en-GB" sz="2000" b="1" dirty="0" smtClean="0">
                <a:solidFill>
                  <a:schemeClr val="accent2"/>
                </a:solidFill>
              </a:rPr>
              <a:t> </a:t>
            </a:r>
            <a:r>
              <a:rPr lang="en-GB" sz="2000" b="1" dirty="0" err="1" smtClean="0">
                <a:solidFill>
                  <a:schemeClr val="accent2"/>
                </a:solidFill>
              </a:rPr>
              <a:t>emozioni</a:t>
            </a:r>
            <a:r>
              <a:rPr lang="en-GB" sz="2000" b="1" dirty="0" smtClean="0">
                <a:solidFill>
                  <a:schemeClr val="accent2"/>
                </a:solidFill>
              </a:rPr>
              <a:t> e </a:t>
            </a:r>
            <a:r>
              <a:rPr lang="en-GB" sz="2000" b="1" dirty="0" err="1" smtClean="0">
                <a:solidFill>
                  <a:schemeClr val="accent2"/>
                </a:solidFill>
              </a:rPr>
              <a:t>quelle</a:t>
            </a:r>
            <a:r>
              <a:rPr lang="en-GB" sz="2000" b="1" dirty="0" smtClean="0">
                <a:solidFill>
                  <a:schemeClr val="accent2"/>
                </a:solidFill>
              </a:rPr>
              <a:t> </a:t>
            </a:r>
            <a:r>
              <a:rPr lang="en-GB" sz="2000" b="1" dirty="0" err="1" smtClean="0">
                <a:solidFill>
                  <a:schemeClr val="accent2"/>
                </a:solidFill>
              </a:rPr>
              <a:t>delle</a:t>
            </a:r>
            <a:r>
              <a:rPr lang="en-GB" sz="2000" b="1" dirty="0" smtClean="0">
                <a:solidFill>
                  <a:schemeClr val="accent2"/>
                </a:solidFill>
              </a:rPr>
              <a:t> </a:t>
            </a:r>
            <a:r>
              <a:rPr lang="en-GB" sz="2000" b="1" dirty="0" err="1" smtClean="0">
                <a:solidFill>
                  <a:schemeClr val="accent2"/>
                </a:solidFill>
              </a:rPr>
              <a:t>altre</a:t>
            </a:r>
            <a:r>
              <a:rPr lang="en-GB" sz="2000" b="1" dirty="0" smtClean="0">
                <a:solidFill>
                  <a:schemeClr val="accent2"/>
                </a:solidFill>
              </a:rPr>
              <a:t> </a:t>
            </a:r>
            <a:r>
              <a:rPr lang="en-GB" sz="2000" b="1" dirty="0" err="1" smtClean="0">
                <a:solidFill>
                  <a:schemeClr val="accent2"/>
                </a:solidFill>
              </a:rPr>
              <a:t>persone</a:t>
            </a:r>
            <a:r>
              <a:rPr lang="en-GB" sz="2000" b="1" dirty="0" smtClean="0">
                <a:solidFill>
                  <a:schemeClr val="accent2"/>
                </a:solidFill>
              </a:rPr>
              <a:t>, </a:t>
            </a:r>
            <a:r>
              <a:rPr lang="en-GB" sz="2000" b="1" dirty="0" err="1" smtClean="0">
                <a:solidFill>
                  <a:schemeClr val="accent2"/>
                </a:solidFill>
              </a:rPr>
              <a:t>sia</a:t>
            </a:r>
            <a:r>
              <a:rPr lang="en-GB" sz="2000" b="1" dirty="0" smtClean="0">
                <a:solidFill>
                  <a:schemeClr val="accent2"/>
                </a:solidFill>
              </a:rPr>
              <a:t> in </a:t>
            </a:r>
            <a:r>
              <a:rPr lang="en-GB" sz="2000" b="1" dirty="0" err="1" smtClean="0">
                <a:solidFill>
                  <a:schemeClr val="accent2"/>
                </a:solidFill>
              </a:rPr>
              <a:t>situazioni</a:t>
            </a:r>
            <a:r>
              <a:rPr lang="en-GB" sz="2000" b="1" dirty="0" smtClean="0">
                <a:solidFill>
                  <a:schemeClr val="accent2"/>
                </a:solidFill>
              </a:rPr>
              <a:t> </a:t>
            </a:r>
            <a:r>
              <a:rPr lang="en-GB" sz="2000" b="1" dirty="0" err="1" smtClean="0">
                <a:solidFill>
                  <a:schemeClr val="accent2"/>
                </a:solidFill>
              </a:rPr>
              <a:t>individuali</a:t>
            </a:r>
            <a:r>
              <a:rPr lang="en-GB" sz="2000" b="1" dirty="0" smtClean="0">
                <a:solidFill>
                  <a:schemeClr val="accent2"/>
                </a:solidFill>
              </a:rPr>
              <a:t> </a:t>
            </a:r>
            <a:r>
              <a:rPr lang="en-GB" sz="2000" b="1" dirty="0" err="1" smtClean="0">
                <a:solidFill>
                  <a:schemeClr val="accent2"/>
                </a:solidFill>
              </a:rPr>
              <a:t>che</a:t>
            </a:r>
            <a:r>
              <a:rPr lang="en-GB" sz="2000" b="1" dirty="0" smtClean="0">
                <a:solidFill>
                  <a:schemeClr val="accent2"/>
                </a:solidFill>
              </a:rPr>
              <a:t> di </a:t>
            </a:r>
            <a:r>
              <a:rPr lang="en-GB" sz="2000" b="1" dirty="0" err="1" smtClean="0">
                <a:solidFill>
                  <a:schemeClr val="accent2"/>
                </a:solidFill>
              </a:rPr>
              <a:t>gruppo</a:t>
            </a:r>
            <a:r>
              <a:rPr lang="en-GB" sz="2000" b="1" dirty="0" smtClean="0">
                <a:solidFill>
                  <a:schemeClr val="accent2"/>
                </a:solidFill>
              </a:rPr>
              <a:t>. </a:t>
            </a:r>
            <a:endParaRPr lang="el-GR" sz="2000" b="1" dirty="0">
              <a:solidFill>
                <a:schemeClr val="accent2"/>
              </a:solidFill>
            </a:endParaRPr>
          </a:p>
        </p:txBody>
      </p:sp>
      <p:pic>
        <p:nvPicPr>
          <p:cNvPr id="11" name="Picture 10" descr="17857Assertiveness.jpg"/>
          <p:cNvPicPr>
            <a:picLocks noChangeAspect="1"/>
          </p:cNvPicPr>
          <p:nvPr/>
        </p:nvPicPr>
        <p:blipFill>
          <a:blip r:embed="rId4"/>
          <a:stretch>
            <a:fillRect/>
          </a:stretch>
        </p:blipFill>
        <p:spPr>
          <a:xfrm>
            <a:off x="1506829" y="4927846"/>
            <a:ext cx="4311266" cy="1721877"/>
          </a:xfrm>
          <a:prstGeom prst="rect">
            <a:avLst/>
          </a:prstGeom>
        </p:spPr>
      </p:pic>
      <p:pic>
        <p:nvPicPr>
          <p:cNvPr id="15" name="Picture 14" descr="124087-636190588976602546-16x9.jpg"/>
          <p:cNvPicPr>
            <a:picLocks noChangeAspect="1"/>
          </p:cNvPicPr>
          <p:nvPr/>
        </p:nvPicPr>
        <p:blipFill>
          <a:blip r:embed="rId5"/>
          <a:stretch>
            <a:fillRect/>
          </a:stretch>
        </p:blipFill>
        <p:spPr>
          <a:xfrm>
            <a:off x="7031865" y="4959931"/>
            <a:ext cx="2847241" cy="1668734"/>
          </a:xfrm>
          <a:prstGeom prst="rect">
            <a:avLst/>
          </a:prstGeom>
        </p:spPr>
      </p:pic>
      <p:sp>
        <p:nvSpPr>
          <p:cNvPr id="7" name="Slide Number Placeholder 6"/>
          <p:cNvSpPr>
            <a:spLocks noGrp="1"/>
          </p:cNvSpPr>
          <p:nvPr>
            <p:ph type="sldNum" sz="quarter" idx="12"/>
          </p:nvPr>
        </p:nvSpPr>
        <p:spPr>
          <a:xfrm>
            <a:off x="10837334" y="6583680"/>
            <a:ext cx="973666" cy="274320"/>
          </a:xfrm>
        </p:spPr>
        <p:txBody>
          <a:bodyPr/>
          <a:lstStyle/>
          <a:p>
            <a:fld id="{4FAB73BC-B049-4115-A692-8D63A059BFB8}" type="slidenum">
              <a:rPr lang="en-US" smtClean="0"/>
              <a:pPr/>
              <a:t>6</a:t>
            </a:fld>
            <a:endParaRPr lang="en-US" dirty="0"/>
          </a:p>
        </p:txBody>
      </p:sp>
      <p:pic>
        <p:nvPicPr>
          <p:cNvPr id="8"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30454" y="6316209"/>
            <a:ext cx="1476375" cy="419100"/>
          </a:xfrm>
          <a:prstGeom prst="rect">
            <a:avLst/>
          </a:prstGeom>
          <a:noFill/>
        </p:spPr>
      </p:pic>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182155" y="5988891"/>
            <a:ext cx="1009845" cy="869109"/>
          </a:xfrm>
          <a:prstGeom prst="rect">
            <a:avLst/>
          </a:prstGeom>
        </p:spPr>
      </p:pic>
      <p:sp>
        <p:nvSpPr>
          <p:cNvPr id="2" name="Title 1"/>
          <p:cNvSpPr>
            <a:spLocks noGrp="1"/>
          </p:cNvSpPr>
          <p:nvPr>
            <p:ph type="title"/>
          </p:nvPr>
        </p:nvSpPr>
        <p:spPr>
          <a:xfrm>
            <a:off x="934480" y="847083"/>
            <a:ext cx="10508509" cy="1499616"/>
          </a:xfrm>
        </p:spPr>
        <p:txBody>
          <a:bodyPr/>
          <a:lstStyle/>
          <a:p>
            <a:r>
              <a:rPr lang="en-US" dirty="0" err="1" smtClean="0"/>
              <a:t>AtTIVITà</a:t>
            </a:r>
            <a:endParaRPr lang="el-GR" dirty="0"/>
          </a:p>
        </p:txBody>
      </p:sp>
      <p:sp>
        <p:nvSpPr>
          <p:cNvPr id="22" name="TextBox 21"/>
          <p:cNvSpPr txBox="1"/>
          <p:nvPr/>
        </p:nvSpPr>
        <p:spPr>
          <a:xfrm>
            <a:off x="802492" y="2822212"/>
            <a:ext cx="3502592" cy="3785652"/>
          </a:xfrm>
          <a:prstGeom prst="rect">
            <a:avLst/>
          </a:prstGeom>
          <a:noFill/>
        </p:spPr>
        <p:txBody>
          <a:bodyPr wrap="square" rtlCol="0">
            <a:spAutoFit/>
          </a:bodyPr>
          <a:lstStyle/>
          <a:p>
            <a:pPr algn="just">
              <a:buClr>
                <a:schemeClr val="accent2"/>
              </a:buClr>
              <a:buFont typeface="Arial" pitchFamily="34" charset="0"/>
              <a:buChar char="•"/>
            </a:pPr>
            <a:r>
              <a:rPr lang="en-US" sz="2000" dirty="0" smtClean="0"/>
              <a:t>  </a:t>
            </a:r>
            <a:r>
              <a:rPr lang="en-US" sz="2000" dirty="0" err="1" smtClean="0"/>
              <a:t>Leggi</a:t>
            </a:r>
            <a:r>
              <a:rPr lang="en-US" sz="2000" dirty="0" smtClean="0"/>
              <a:t> le </a:t>
            </a:r>
            <a:r>
              <a:rPr lang="en-US" sz="2000" dirty="0" err="1" smtClean="0"/>
              <a:t>capacità</a:t>
            </a:r>
            <a:r>
              <a:rPr lang="en-US" sz="2000" dirty="0" smtClean="0"/>
              <a:t> </a:t>
            </a:r>
            <a:r>
              <a:rPr lang="en-US" sz="2000" dirty="0" err="1" smtClean="0"/>
              <a:t>trasversali</a:t>
            </a:r>
            <a:r>
              <a:rPr lang="en-US" sz="2000" dirty="0" smtClean="0"/>
              <a:t> </a:t>
            </a:r>
            <a:r>
              <a:rPr lang="en-US" sz="2000" dirty="0" err="1" smtClean="0"/>
              <a:t>alla</a:t>
            </a:r>
            <a:r>
              <a:rPr lang="en-US" sz="2000" dirty="0" smtClean="0"/>
              <a:t> slide n° 4 e </a:t>
            </a:r>
            <a:r>
              <a:rPr lang="en-US" sz="2000" dirty="0" err="1" smtClean="0"/>
              <a:t>valuta</a:t>
            </a:r>
            <a:r>
              <a:rPr lang="en-US" sz="2000" dirty="0" smtClean="0"/>
              <a:t> (</a:t>
            </a:r>
            <a:r>
              <a:rPr lang="en-US" sz="2000" dirty="0" err="1" smtClean="0"/>
              <a:t>da</a:t>
            </a:r>
            <a:r>
              <a:rPr lang="en-US" sz="2000" dirty="0" smtClean="0"/>
              <a:t> 1 – </a:t>
            </a:r>
            <a:r>
              <a:rPr lang="en-US" sz="2000" dirty="0" err="1" smtClean="0"/>
              <a:t>poco</a:t>
            </a:r>
            <a:r>
              <a:rPr lang="en-US" sz="2000" dirty="0" smtClean="0"/>
              <a:t> a 4 – molto) </a:t>
            </a:r>
            <a:r>
              <a:rPr lang="en-US" sz="2000" dirty="0" err="1" smtClean="0"/>
              <a:t>il</a:t>
            </a:r>
            <a:r>
              <a:rPr lang="en-US" sz="2000" dirty="0" smtClean="0"/>
              <a:t> </a:t>
            </a:r>
            <a:r>
              <a:rPr lang="en-US" sz="2000" dirty="0" err="1" smtClean="0"/>
              <a:t>livello</a:t>
            </a:r>
            <a:r>
              <a:rPr lang="en-US" sz="2000" dirty="0" smtClean="0"/>
              <a:t> </a:t>
            </a:r>
            <a:r>
              <a:rPr lang="en-US" sz="2000" dirty="0" err="1" smtClean="0"/>
              <a:t>di</a:t>
            </a:r>
            <a:r>
              <a:rPr lang="en-US" sz="2000" dirty="0" smtClean="0"/>
              <a:t> </a:t>
            </a:r>
            <a:r>
              <a:rPr lang="en-US" sz="2000" dirty="0" err="1" smtClean="0"/>
              <a:t>acquisizone</a:t>
            </a:r>
            <a:r>
              <a:rPr lang="en-US" sz="2000" dirty="0" smtClean="0"/>
              <a:t> </a:t>
            </a:r>
            <a:r>
              <a:rPr lang="en-US" sz="2000" dirty="0" err="1" smtClean="0"/>
              <a:t>di</a:t>
            </a:r>
            <a:r>
              <a:rPr lang="en-US" sz="2000" dirty="0" smtClean="0"/>
              <a:t> </a:t>
            </a:r>
            <a:r>
              <a:rPr lang="en-US" sz="2000" dirty="0" err="1" smtClean="0"/>
              <a:t>ciascuna</a:t>
            </a:r>
            <a:r>
              <a:rPr lang="en-US" sz="2000" dirty="0" smtClean="0"/>
              <a:t> </a:t>
            </a:r>
            <a:r>
              <a:rPr lang="en-US" sz="2000" dirty="0" err="1" smtClean="0"/>
              <a:t>capacità</a:t>
            </a:r>
            <a:r>
              <a:rPr lang="en-US" sz="2000" dirty="0" smtClean="0"/>
              <a:t> </a:t>
            </a:r>
            <a:r>
              <a:rPr lang="en-US" sz="2000" dirty="0" err="1" smtClean="0"/>
              <a:t>nella</a:t>
            </a:r>
            <a:r>
              <a:rPr lang="en-US" sz="2000" dirty="0" smtClean="0"/>
              <a:t> </a:t>
            </a:r>
            <a:r>
              <a:rPr lang="en-US" sz="2000" dirty="0" err="1" smtClean="0"/>
              <a:t>tua</a:t>
            </a:r>
            <a:r>
              <a:rPr lang="en-US" sz="2000" dirty="0" smtClean="0"/>
              <a:t> vita </a:t>
            </a:r>
            <a:r>
              <a:rPr lang="en-US" sz="2000" dirty="0" err="1" smtClean="0"/>
              <a:t>personale</a:t>
            </a:r>
            <a:r>
              <a:rPr lang="en-US" sz="2000" dirty="0" smtClean="0"/>
              <a:t>.  </a:t>
            </a:r>
          </a:p>
          <a:p>
            <a:pPr algn="just">
              <a:buClr>
                <a:schemeClr val="accent2"/>
              </a:buClr>
              <a:buFont typeface="Arial" pitchFamily="34" charset="0"/>
              <a:buChar char="•"/>
            </a:pPr>
            <a:endParaRPr lang="en-US" sz="2000" dirty="0" smtClean="0"/>
          </a:p>
          <a:p>
            <a:pPr algn="just">
              <a:buClr>
                <a:schemeClr val="accent2"/>
              </a:buClr>
              <a:buFont typeface="Arial" pitchFamily="34" charset="0"/>
              <a:buChar char="•"/>
            </a:pPr>
            <a:r>
              <a:rPr lang="en-US" sz="2000" dirty="0" smtClean="0"/>
              <a:t>  </a:t>
            </a:r>
            <a:r>
              <a:rPr lang="en-US" sz="2000" dirty="0" err="1" smtClean="0"/>
              <a:t>Identifica</a:t>
            </a:r>
            <a:r>
              <a:rPr lang="en-US" sz="2000" dirty="0" smtClean="0"/>
              <a:t> </a:t>
            </a:r>
            <a:r>
              <a:rPr lang="en-US" sz="2000" dirty="0" err="1" smtClean="0"/>
              <a:t>quelle</a:t>
            </a:r>
            <a:r>
              <a:rPr lang="en-US" sz="2000" dirty="0" smtClean="0"/>
              <a:t> </a:t>
            </a:r>
            <a:r>
              <a:rPr lang="en-US" sz="2000" dirty="0" err="1" smtClean="0"/>
              <a:t>che</a:t>
            </a:r>
            <a:r>
              <a:rPr lang="en-US" sz="2000" dirty="0" smtClean="0"/>
              <a:t> </a:t>
            </a:r>
            <a:r>
              <a:rPr lang="en-US" sz="2000" dirty="0" err="1" smtClean="0"/>
              <a:t>costituiscono</a:t>
            </a:r>
            <a:r>
              <a:rPr lang="en-US" sz="2000" dirty="0" smtClean="0"/>
              <a:t> </a:t>
            </a:r>
            <a:r>
              <a:rPr lang="en-US" sz="2000" dirty="0" err="1" smtClean="0"/>
              <a:t>i</a:t>
            </a:r>
            <a:r>
              <a:rPr lang="en-US" sz="2000" dirty="0" smtClean="0"/>
              <a:t> </a:t>
            </a:r>
            <a:r>
              <a:rPr lang="en-US" sz="2000" dirty="0" err="1" smtClean="0"/>
              <a:t>tuoi</a:t>
            </a:r>
            <a:r>
              <a:rPr lang="en-US" sz="2000" dirty="0" smtClean="0"/>
              <a:t> </a:t>
            </a:r>
            <a:r>
              <a:rPr lang="en-US" sz="2000" dirty="0" err="1" smtClean="0"/>
              <a:t>punti</a:t>
            </a:r>
            <a:r>
              <a:rPr lang="en-US" sz="2000" dirty="0" smtClean="0"/>
              <a:t> </a:t>
            </a:r>
            <a:r>
              <a:rPr lang="en-US" sz="2000" dirty="0" err="1" smtClean="0"/>
              <a:t>di</a:t>
            </a:r>
            <a:r>
              <a:rPr lang="en-US" sz="2000" dirty="0" smtClean="0"/>
              <a:t> </a:t>
            </a:r>
            <a:r>
              <a:rPr lang="en-US" sz="2000" dirty="0" err="1" smtClean="0"/>
              <a:t>forza</a:t>
            </a:r>
            <a:r>
              <a:rPr lang="en-US" sz="2000" dirty="0" smtClean="0"/>
              <a:t> (e </a:t>
            </a:r>
            <a:r>
              <a:rPr lang="en-US" sz="2000" dirty="0" err="1" smtClean="0"/>
              <a:t>sii</a:t>
            </a:r>
            <a:r>
              <a:rPr lang="en-US" sz="2000" dirty="0" smtClean="0"/>
              <a:t> </a:t>
            </a:r>
            <a:r>
              <a:rPr lang="en-US" sz="2000" dirty="0" err="1" smtClean="0"/>
              <a:t>orgoglioso</a:t>
            </a:r>
            <a:r>
              <a:rPr lang="en-US" sz="2000" dirty="0" smtClean="0"/>
              <a:t> </a:t>
            </a:r>
            <a:r>
              <a:rPr lang="en-US" sz="2000" dirty="0" err="1" smtClean="0"/>
              <a:t>di</a:t>
            </a:r>
            <a:r>
              <a:rPr lang="en-US" sz="2000" dirty="0" smtClean="0"/>
              <a:t> </a:t>
            </a:r>
            <a:r>
              <a:rPr lang="en-US" sz="2000" dirty="0" err="1" smtClean="0"/>
              <a:t>te</a:t>
            </a:r>
            <a:r>
              <a:rPr lang="en-US" sz="2000" dirty="0" smtClean="0"/>
              <a:t> </a:t>
            </a:r>
            <a:r>
              <a:rPr lang="en-US" sz="2000" dirty="0" err="1" smtClean="0"/>
              <a:t>stesso</a:t>
            </a:r>
            <a:r>
              <a:rPr lang="en-US" sz="2000" dirty="0" smtClean="0"/>
              <a:t>) e </a:t>
            </a:r>
            <a:r>
              <a:rPr lang="en-US" sz="2000" dirty="0" err="1" smtClean="0"/>
              <a:t>quelle</a:t>
            </a:r>
            <a:r>
              <a:rPr lang="en-US" sz="2000" dirty="0" smtClean="0"/>
              <a:t> in cui </a:t>
            </a:r>
            <a:r>
              <a:rPr lang="en-US" sz="2000" dirty="0" err="1" smtClean="0"/>
              <a:t>potresti</a:t>
            </a:r>
            <a:r>
              <a:rPr lang="en-US" sz="2000" dirty="0" smtClean="0"/>
              <a:t> </a:t>
            </a:r>
            <a:r>
              <a:rPr lang="en-US" sz="2000" dirty="0" err="1" smtClean="0"/>
              <a:t>migliorare</a:t>
            </a:r>
            <a:r>
              <a:rPr lang="en-US" sz="2000" dirty="0" smtClean="0"/>
              <a:t>.</a:t>
            </a:r>
            <a:endParaRPr lang="el-GR" sz="2000" dirty="0"/>
          </a:p>
        </p:txBody>
      </p:sp>
      <p:pic>
        <p:nvPicPr>
          <p:cNvPr id="5" name="Picture 4" descr="13-Okt-Tips.jpg"/>
          <p:cNvPicPr>
            <a:picLocks noChangeAspect="1"/>
          </p:cNvPicPr>
          <p:nvPr/>
        </p:nvPicPr>
        <p:blipFill>
          <a:blip r:embed="rId4"/>
          <a:stretch>
            <a:fillRect/>
          </a:stretch>
        </p:blipFill>
        <p:spPr>
          <a:xfrm>
            <a:off x="4686084" y="1596891"/>
            <a:ext cx="6583302" cy="4392000"/>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8"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196292" y="6316209"/>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056615" y="5880847"/>
            <a:ext cx="1135385" cy="977153"/>
          </a:xfrm>
          <a:prstGeom prst="rect">
            <a:avLst/>
          </a:prstGeom>
        </p:spPr>
      </p:pic>
      <p:sp>
        <p:nvSpPr>
          <p:cNvPr id="2" name="Title 1"/>
          <p:cNvSpPr>
            <a:spLocks noGrp="1"/>
          </p:cNvSpPr>
          <p:nvPr>
            <p:ph type="title"/>
          </p:nvPr>
        </p:nvSpPr>
        <p:spPr>
          <a:xfrm>
            <a:off x="910211" y="1152941"/>
            <a:ext cx="10900789" cy="1499616"/>
          </a:xfrm>
        </p:spPr>
        <p:txBody>
          <a:bodyPr>
            <a:normAutofit fontScale="90000"/>
          </a:bodyPr>
          <a:lstStyle/>
          <a:p>
            <a:r>
              <a:rPr lang="it-IT" sz="4400" b="1" dirty="0" smtClean="0"/>
              <a:t>In che modo le abilità interpersonali sono rilevanti per la vita professionale? </a:t>
            </a:r>
            <a:r>
              <a:rPr lang="en-US" sz="4000" b="1" dirty="0" smtClean="0"/>
              <a:t>(</a:t>
            </a:r>
            <a:r>
              <a:rPr lang="en-US" sz="4000" b="1" dirty="0" err="1" smtClean="0"/>
              <a:t>tratto</a:t>
            </a:r>
            <a:r>
              <a:rPr lang="en-US" sz="4000" b="1" dirty="0" smtClean="0"/>
              <a:t> da </a:t>
            </a:r>
            <a:r>
              <a:rPr lang="en-US" sz="3100" b="1" u="sng" dirty="0" err="1" smtClean="0">
                <a:hlinkClick r:id="rId4"/>
              </a:rPr>
              <a:t>Soteris</a:t>
            </a:r>
            <a:r>
              <a:rPr lang="en-US" sz="3100" b="1" u="sng" dirty="0" smtClean="0">
                <a:hlinkClick r:id="rId4"/>
              </a:rPr>
              <a:t> </a:t>
            </a:r>
            <a:r>
              <a:rPr lang="en-US" sz="3100" b="1" u="sng" dirty="0" err="1" smtClean="0">
                <a:hlinkClick r:id="rId4"/>
              </a:rPr>
              <a:t>Phoraris</a:t>
            </a:r>
            <a:r>
              <a:rPr lang="en-US" b="1" dirty="0" smtClean="0"/>
              <a:t>)</a:t>
            </a:r>
            <a:endParaRPr lang="el-GR" dirty="0"/>
          </a:p>
        </p:txBody>
      </p:sp>
      <p:sp>
        <p:nvSpPr>
          <p:cNvPr id="22" name="TextBox 21"/>
          <p:cNvSpPr txBox="1"/>
          <p:nvPr/>
        </p:nvSpPr>
        <p:spPr>
          <a:xfrm>
            <a:off x="286422" y="2658929"/>
            <a:ext cx="6645208" cy="3416320"/>
          </a:xfrm>
          <a:prstGeom prst="rect">
            <a:avLst/>
          </a:prstGeom>
          <a:noFill/>
        </p:spPr>
        <p:txBody>
          <a:bodyPr wrap="square" rtlCol="0">
            <a:spAutoFit/>
          </a:bodyPr>
          <a:lstStyle/>
          <a:p>
            <a:r>
              <a:rPr lang="en-US" dirty="0" err="1" smtClean="0">
                <a:solidFill>
                  <a:schemeClr val="accent2"/>
                </a:solidFill>
              </a:rPr>
              <a:t>Alcune</a:t>
            </a:r>
            <a:r>
              <a:rPr lang="en-US" dirty="0" smtClean="0">
                <a:solidFill>
                  <a:schemeClr val="accent2"/>
                </a:solidFill>
              </a:rPr>
              <a:t> </a:t>
            </a:r>
            <a:r>
              <a:rPr lang="en-US" dirty="0" err="1" smtClean="0">
                <a:solidFill>
                  <a:schemeClr val="accent2"/>
                </a:solidFill>
              </a:rPr>
              <a:t>buone</a:t>
            </a:r>
            <a:r>
              <a:rPr lang="en-US" dirty="0" smtClean="0">
                <a:solidFill>
                  <a:schemeClr val="accent2"/>
                </a:solidFill>
              </a:rPr>
              <a:t> </a:t>
            </a:r>
            <a:r>
              <a:rPr lang="en-US" dirty="0" err="1" smtClean="0">
                <a:solidFill>
                  <a:schemeClr val="accent2"/>
                </a:solidFill>
              </a:rPr>
              <a:t>ragioni</a:t>
            </a:r>
            <a:r>
              <a:rPr lang="en-US" dirty="0" smtClean="0">
                <a:solidFill>
                  <a:schemeClr val="accent2"/>
                </a:solidFill>
              </a:rPr>
              <a:t> per </a:t>
            </a:r>
            <a:r>
              <a:rPr lang="en-US" dirty="0" err="1" smtClean="0">
                <a:solidFill>
                  <a:schemeClr val="accent2"/>
                </a:solidFill>
              </a:rPr>
              <a:t>considerare</a:t>
            </a:r>
            <a:r>
              <a:rPr lang="en-US" dirty="0" smtClean="0">
                <a:solidFill>
                  <a:schemeClr val="accent2"/>
                </a:solidFill>
              </a:rPr>
              <a:t> le </a:t>
            </a:r>
            <a:r>
              <a:rPr lang="en-US" dirty="0" err="1" smtClean="0">
                <a:solidFill>
                  <a:schemeClr val="accent2"/>
                </a:solidFill>
              </a:rPr>
              <a:t>capacità</a:t>
            </a:r>
            <a:r>
              <a:rPr lang="en-US" dirty="0" smtClean="0">
                <a:solidFill>
                  <a:schemeClr val="accent2"/>
                </a:solidFill>
              </a:rPr>
              <a:t> </a:t>
            </a:r>
            <a:r>
              <a:rPr lang="en-US" dirty="0" err="1" smtClean="0">
                <a:solidFill>
                  <a:schemeClr val="accent2"/>
                </a:solidFill>
              </a:rPr>
              <a:t>trasversali</a:t>
            </a:r>
            <a:r>
              <a:rPr lang="en-US" dirty="0" smtClean="0">
                <a:solidFill>
                  <a:schemeClr val="accent2"/>
                </a:solidFill>
              </a:rPr>
              <a:t> </a:t>
            </a:r>
            <a:r>
              <a:rPr lang="en-US" dirty="0" err="1" smtClean="0">
                <a:solidFill>
                  <a:schemeClr val="accent2"/>
                </a:solidFill>
              </a:rPr>
              <a:t>rilevanti</a:t>
            </a:r>
            <a:r>
              <a:rPr lang="en-US" dirty="0" smtClean="0">
                <a:solidFill>
                  <a:schemeClr val="accent2"/>
                </a:solidFill>
              </a:rPr>
              <a:t> </a:t>
            </a:r>
            <a:r>
              <a:rPr lang="en-US" dirty="0" err="1" smtClean="0">
                <a:solidFill>
                  <a:schemeClr val="accent2"/>
                </a:solidFill>
              </a:rPr>
              <a:t>sul</a:t>
            </a:r>
            <a:r>
              <a:rPr lang="en-US" dirty="0" smtClean="0">
                <a:solidFill>
                  <a:schemeClr val="accent2"/>
                </a:solidFill>
              </a:rPr>
              <a:t> </a:t>
            </a:r>
            <a:r>
              <a:rPr lang="en-US" dirty="0" err="1" smtClean="0">
                <a:solidFill>
                  <a:schemeClr val="accent2"/>
                </a:solidFill>
              </a:rPr>
              <a:t>lavoro</a:t>
            </a:r>
            <a:r>
              <a:rPr lang="en-US" dirty="0" smtClean="0">
                <a:solidFill>
                  <a:schemeClr val="accent2"/>
                </a:solidFill>
              </a:rPr>
              <a:t>:</a:t>
            </a:r>
            <a:endParaRPr lang="el-GR" dirty="0" smtClean="0">
              <a:solidFill>
                <a:schemeClr val="accent2"/>
              </a:solidFill>
            </a:endParaRPr>
          </a:p>
          <a:p>
            <a:r>
              <a:rPr lang="en-US" dirty="0" smtClean="0"/>
              <a:t> </a:t>
            </a:r>
            <a:endParaRPr lang="el-GR" dirty="0" smtClean="0"/>
          </a:p>
          <a:p>
            <a:pPr lvl="0"/>
            <a:r>
              <a:rPr lang="en-US" b="1" dirty="0" err="1" smtClean="0"/>
              <a:t>Incoraggiare</a:t>
            </a:r>
            <a:r>
              <a:rPr lang="en-US" b="1" dirty="0" smtClean="0"/>
              <a:t> </a:t>
            </a:r>
            <a:r>
              <a:rPr lang="en-US" b="1" dirty="0" err="1" smtClean="0"/>
              <a:t>una</a:t>
            </a:r>
            <a:r>
              <a:rPr lang="en-US" b="1" dirty="0" smtClean="0"/>
              <a:t> </a:t>
            </a:r>
            <a:r>
              <a:rPr lang="en-US" b="1" dirty="0" err="1" smtClean="0"/>
              <a:t>Comunicazione</a:t>
            </a:r>
            <a:r>
              <a:rPr lang="en-US" b="1" dirty="0" smtClean="0"/>
              <a:t> </a:t>
            </a:r>
            <a:r>
              <a:rPr lang="en-US" b="1" dirty="0" err="1" smtClean="0"/>
              <a:t>Efficace</a:t>
            </a:r>
            <a:endParaRPr lang="en-US" b="1" dirty="0" smtClean="0"/>
          </a:p>
          <a:p>
            <a:pPr lvl="0"/>
            <a:endParaRPr lang="el-GR" dirty="0" smtClean="0"/>
          </a:p>
          <a:p>
            <a:r>
              <a:rPr lang="en-US" dirty="0" smtClean="0"/>
              <a:t>Le </a:t>
            </a:r>
            <a:r>
              <a:rPr lang="en-US" dirty="0" err="1" smtClean="0"/>
              <a:t>capacità</a:t>
            </a:r>
            <a:r>
              <a:rPr lang="en-US" dirty="0" smtClean="0"/>
              <a:t> </a:t>
            </a:r>
            <a:r>
              <a:rPr lang="en-US" dirty="0" err="1" smtClean="0"/>
              <a:t>interpersonali</a:t>
            </a:r>
            <a:r>
              <a:rPr lang="en-US" dirty="0" smtClean="0"/>
              <a:t> </a:t>
            </a:r>
            <a:r>
              <a:rPr lang="en-US" dirty="0" err="1" smtClean="0"/>
              <a:t>sono</a:t>
            </a:r>
            <a:r>
              <a:rPr lang="en-US" dirty="0" smtClean="0"/>
              <a:t> </a:t>
            </a:r>
            <a:r>
              <a:rPr lang="en-US" dirty="0" err="1" smtClean="0"/>
              <a:t>necessarie</a:t>
            </a:r>
            <a:r>
              <a:rPr lang="en-US" dirty="0" smtClean="0"/>
              <a:t> per </a:t>
            </a:r>
            <a:r>
              <a:rPr lang="en-US" dirty="0" err="1" smtClean="0"/>
              <a:t>stabilire</a:t>
            </a:r>
            <a:r>
              <a:rPr lang="en-US" dirty="0" smtClean="0"/>
              <a:t> </a:t>
            </a:r>
            <a:r>
              <a:rPr lang="en-US" dirty="0" err="1" smtClean="0"/>
              <a:t>relazioni</a:t>
            </a:r>
            <a:r>
              <a:rPr lang="en-US" dirty="0" smtClean="0"/>
              <a:t> con i </a:t>
            </a:r>
            <a:r>
              <a:rPr lang="en-US" dirty="0" err="1" smtClean="0"/>
              <a:t>tuoi</a:t>
            </a:r>
            <a:r>
              <a:rPr lang="en-US" dirty="0" smtClean="0"/>
              <a:t> </a:t>
            </a:r>
            <a:r>
              <a:rPr lang="en-US" dirty="0" err="1" smtClean="0"/>
              <a:t>colleghi</a:t>
            </a:r>
            <a:r>
              <a:rPr lang="en-US" dirty="0" smtClean="0"/>
              <a:t> di </a:t>
            </a:r>
            <a:r>
              <a:rPr lang="en-US" dirty="0" err="1" smtClean="0"/>
              <a:t>lavoro</a:t>
            </a:r>
            <a:r>
              <a:rPr lang="en-US" dirty="0" smtClean="0"/>
              <a:t>, che </a:t>
            </a:r>
            <a:r>
              <a:rPr lang="en-US" dirty="0" err="1" smtClean="0"/>
              <a:t>porteranno</a:t>
            </a:r>
            <a:r>
              <a:rPr lang="en-US" dirty="0" smtClean="0"/>
              <a:t> ad un </a:t>
            </a:r>
            <a:r>
              <a:rPr lang="en-US" dirty="0" err="1" smtClean="0"/>
              <a:t>reciproco</a:t>
            </a:r>
            <a:r>
              <a:rPr lang="en-US" dirty="0" smtClean="0"/>
              <a:t> </a:t>
            </a:r>
            <a:r>
              <a:rPr lang="en-US" dirty="0" err="1" smtClean="0"/>
              <a:t>scambio</a:t>
            </a:r>
            <a:r>
              <a:rPr lang="en-US" dirty="0" smtClean="0"/>
              <a:t> di </a:t>
            </a:r>
            <a:r>
              <a:rPr lang="en-US" dirty="0" err="1" smtClean="0"/>
              <a:t>idee</a:t>
            </a:r>
            <a:r>
              <a:rPr lang="en-US" dirty="0" smtClean="0"/>
              <a:t>, </a:t>
            </a:r>
            <a:r>
              <a:rPr lang="en-US" dirty="0" err="1" smtClean="0"/>
              <a:t>informazioni</a:t>
            </a:r>
            <a:r>
              <a:rPr lang="en-US" dirty="0" smtClean="0"/>
              <a:t> e </a:t>
            </a:r>
            <a:r>
              <a:rPr lang="en-US" dirty="0" err="1" smtClean="0"/>
              <a:t>capacità</a:t>
            </a:r>
            <a:r>
              <a:rPr lang="en-US" dirty="0" smtClean="0"/>
              <a:t>.</a:t>
            </a:r>
          </a:p>
          <a:p>
            <a:r>
              <a:rPr lang="en-US" dirty="0" smtClean="0">
                <a:solidFill>
                  <a:schemeClr val="accent2"/>
                </a:solidFill>
              </a:rPr>
              <a:t>È </a:t>
            </a:r>
            <a:r>
              <a:rPr lang="en-US" dirty="0" err="1" smtClean="0">
                <a:solidFill>
                  <a:schemeClr val="accent2"/>
                </a:solidFill>
              </a:rPr>
              <a:t>importante</a:t>
            </a:r>
            <a:r>
              <a:rPr lang="en-US" dirty="0" smtClean="0">
                <a:solidFill>
                  <a:schemeClr val="accent2"/>
                </a:solidFill>
              </a:rPr>
              <a:t> </a:t>
            </a:r>
            <a:r>
              <a:rPr lang="en-US" dirty="0" err="1" smtClean="0">
                <a:solidFill>
                  <a:schemeClr val="accent2"/>
                </a:solidFill>
              </a:rPr>
              <a:t>stabilire</a:t>
            </a:r>
            <a:r>
              <a:rPr lang="en-US" dirty="0" smtClean="0">
                <a:solidFill>
                  <a:schemeClr val="accent2"/>
                </a:solidFill>
              </a:rPr>
              <a:t> </a:t>
            </a:r>
            <a:r>
              <a:rPr lang="en-US" dirty="0" err="1" smtClean="0">
                <a:solidFill>
                  <a:schemeClr val="accent2"/>
                </a:solidFill>
              </a:rPr>
              <a:t>rispetto</a:t>
            </a:r>
            <a:r>
              <a:rPr lang="en-US" dirty="0" smtClean="0">
                <a:solidFill>
                  <a:schemeClr val="accent2"/>
                </a:solidFill>
              </a:rPr>
              <a:t> </a:t>
            </a:r>
            <a:r>
              <a:rPr lang="en-US" dirty="0" err="1" smtClean="0">
                <a:solidFill>
                  <a:schemeClr val="accent2"/>
                </a:solidFill>
              </a:rPr>
              <a:t>reciproco</a:t>
            </a:r>
            <a:r>
              <a:rPr lang="en-US" dirty="0" smtClean="0">
                <a:solidFill>
                  <a:schemeClr val="accent2"/>
                </a:solidFill>
              </a:rPr>
              <a:t> e </a:t>
            </a:r>
            <a:r>
              <a:rPr lang="en-US" dirty="0" err="1" smtClean="0">
                <a:solidFill>
                  <a:schemeClr val="accent2"/>
                </a:solidFill>
              </a:rPr>
              <a:t>prendere</a:t>
            </a:r>
            <a:r>
              <a:rPr lang="en-US" dirty="0" smtClean="0">
                <a:solidFill>
                  <a:schemeClr val="accent2"/>
                </a:solidFill>
              </a:rPr>
              <a:t> in </a:t>
            </a:r>
            <a:r>
              <a:rPr lang="en-US" dirty="0" err="1" smtClean="0">
                <a:solidFill>
                  <a:schemeClr val="accent2"/>
                </a:solidFill>
              </a:rPr>
              <a:t>considerazione</a:t>
            </a:r>
            <a:r>
              <a:rPr lang="en-US" dirty="0" smtClean="0">
                <a:solidFill>
                  <a:schemeClr val="accent2"/>
                </a:solidFill>
              </a:rPr>
              <a:t> le </a:t>
            </a:r>
            <a:r>
              <a:rPr lang="en-US" dirty="0" err="1" smtClean="0">
                <a:solidFill>
                  <a:schemeClr val="accent2"/>
                </a:solidFill>
              </a:rPr>
              <a:t>opinioni</a:t>
            </a:r>
            <a:r>
              <a:rPr lang="en-US" dirty="0" smtClean="0">
                <a:solidFill>
                  <a:schemeClr val="accent2"/>
                </a:solidFill>
              </a:rPr>
              <a:t> </a:t>
            </a:r>
            <a:r>
              <a:rPr lang="en-US" dirty="0" err="1" smtClean="0">
                <a:solidFill>
                  <a:schemeClr val="accent2"/>
                </a:solidFill>
              </a:rPr>
              <a:t>dell’altra</a:t>
            </a:r>
            <a:r>
              <a:rPr lang="en-US" dirty="0" smtClean="0">
                <a:solidFill>
                  <a:schemeClr val="accent2"/>
                </a:solidFill>
              </a:rPr>
              <a:t> persona.</a:t>
            </a:r>
          </a:p>
          <a:p>
            <a:r>
              <a:rPr lang="en-US" dirty="0" smtClean="0"/>
              <a:t>La </a:t>
            </a:r>
            <a:r>
              <a:rPr lang="en-US" dirty="0" err="1" smtClean="0"/>
              <a:t>comunicazione</a:t>
            </a:r>
            <a:r>
              <a:rPr lang="en-US" dirty="0" smtClean="0"/>
              <a:t> </a:t>
            </a:r>
            <a:r>
              <a:rPr lang="en-US" dirty="0" err="1" smtClean="0"/>
              <a:t>veicolata</a:t>
            </a:r>
            <a:r>
              <a:rPr lang="en-US" dirty="0" smtClean="0"/>
              <a:t> in </a:t>
            </a:r>
            <a:r>
              <a:rPr lang="en-US" dirty="0" err="1" smtClean="0"/>
              <a:t>questo</a:t>
            </a:r>
            <a:r>
              <a:rPr lang="en-US" dirty="0" smtClean="0"/>
              <a:t> </a:t>
            </a:r>
            <a:r>
              <a:rPr lang="en-US" dirty="0" err="1" smtClean="0"/>
              <a:t>modo</a:t>
            </a:r>
            <a:r>
              <a:rPr lang="en-US" dirty="0" smtClean="0"/>
              <a:t> </a:t>
            </a:r>
            <a:r>
              <a:rPr lang="it-IT" dirty="0" smtClean="0"/>
              <a:t>consente l'esecuzione delle funzioni, la gestione delle attività e il completamento degli incarichi.</a:t>
            </a:r>
            <a:endParaRPr lang="el-GR"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10242" name="Picture 2" descr="Σχετική εικόνα"/>
          <p:cNvPicPr>
            <a:picLocks noChangeAspect="1" noChangeArrowheads="1"/>
          </p:cNvPicPr>
          <p:nvPr/>
        </p:nvPicPr>
        <p:blipFill>
          <a:blip r:embed="rId5"/>
          <a:srcRect/>
          <a:stretch>
            <a:fillRect/>
          </a:stretch>
        </p:blipFill>
        <p:spPr bwMode="auto">
          <a:xfrm>
            <a:off x="6931630" y="2534419"/>
            <a:ext cx="5015575" cy="3127024"/>
          </a:xfrm>
          <a:prstGeom prst="rect">
            <a:avLst/>
          </a:prstGeom>
          <a:noFill/>
        </p:spPr>
      </p:pic>
      <p:pic>
        <p:nvPicPr>
          <p:cNvPr id="8"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172023" y="6216519"/>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1246829" y="6044552"/>
            <a:ext cx="945171" cy="813448"/>
          </a:xfrm>
          <a:prstGeom prst="rect">
            <a:avLst/>
          </a:prstGeom>
        </p:spPr>
      </p:pic>
      <p:sp>
        <p:nvSpPr>
          <p:cNvPr id="2" name="Title 1"/>
          <p:cNvSpPr>
            <a:spLocks noGrp="1"/>
          </p:cNvSpPr>
          <p:nvPr>
            <p:ph type="title"/>
          </p:nvPr>
        </p:nvSpPr>
        <p:spPr>
          <a:xfrm>
            <a:off x="815658" y="967370"/>
            <a:ext cx="10508509" cy="1499616"/>
          </a:xfrm>
        </p:spPr>
        <p:txBody>
          <a:bodyPr>
            <a:normAutofit/>
          </a:bodyPr>
          <a:lstStyle/>
          <a:p>
            <a:pPr lvl="0"/>
            <a:r>
              <a:rPr lang="en-US" sz="5400" b="1" dirty="0" smtClean="0"/>
              <a:t>Le </a:t>
            </a:r>
            <a:r>
              <a:rPr lang="en-US" sz="5400" b="1" dirty="0" err="1" smtClean="0"/>
              <a:t>capacità</a:t>
            </a:r>
            <a:r>
              <a:rPr lang="en-US" sz="5400" b="1" dirty="0" smtClean="0"/>
              <a:t> </a:t>
            </a:r>
            <a:r>
              <a:rPr lang="en-US" sz="5400" b="1" dirty="0" err="1" smtClean="0"/>
              <a:t>trasversali</a:t>
            </a:r>
            <a:r>
              <a:rPr lang="en-US" sz="5400" b="1" dirty="0" smtClean="0"/>
              <a:t> </a:t>
            </a:r>
            <a:r>
              <a:rPr lang="en-US" sz="5400" b="1" dirty="0" err="1" smtClean="0"/>
              <a:t>aumentano</a:t>
            </a:r>
            <a:r>
              <a:rPr lang="en-US" sz="5400" b="1" dirty="0" smtClean="0"/>
              <a:t> le </a:t>
            </a:r>
            <a:r>
              <a:rPr lang="en-US" sz="5400" b="1" dirty="0" err="1" smtClean="0"/>
              <a:t>tue</a:t>
            </a:r>
            <a:r>
              <a:rPr lang="en-US" sz="5400" b="1" dirty="0" smtClean="0"/>
              <a:t> </a:t>
            </a:r>
            <a:r>
              <a:rPr lang="en-US" sz="5400" b="1" dirty="0" err="1" smtClean="0"/>
              <a:t>opportunità</a:t>
            </a:r>
            <a:endParaRPr lang="el-GR" sz="5400" dirty="0" smtClean="0"/>
          </a:p>
        </p:txBody>
      </p:sp>
      <p:sp>
        <p:nvSpPr>
          <p:cNvPr id="22" name="TextBox 21"/>
          <p:cNvSpPr txBox="1"/>
          <p:nvPr/>
        </p:nvSpPr>
        <p:spPr>
          <a:xfrm>
            <a:off x="647740" y="2700530"/>
            <a:ext cx="4354566" cy="3170099"/>
          </a:xfrm>
          <a:prstGeom prst="rect">
            <a:avLst/>
          </a:prstGeom>
          <a:noFill/>
        </p:spPr>
        <p:txBody>
          <a:bodyPr wrap="square" rtlCol="0">
            <a:spAutoFit/>
          </a:bodyPr>
          <a:lstStyle/>
          <a:p>
            <a:r>
              <a:rPr lang="en-US" sz="2000" dirty="0" err="1" smtClean="0"/>
              <a:t>Attraverso</a:t>
            </a:r>
            <a:r>
              <a:rPr lang="en-US" sz="2000" dirty="0" smtClean="0"/>
              <a:t> </a:t>
            </a:r>
            <a:r>
              <a:rPr lang="en-US" sz="2000" dirty="0" smtClean="0"/>
              <a:t>le </a:t>
            </a:r>
            <a:r>
              <a:rPr lang="en-US" sz="2000" dirty="0" err="1" smtClean="0"/>
              <a:t>connessioni</a:t>
            </a:r>
            <a:r>
              <a:rPr lang="en-US" sz="2000" dirty="0" smtClean="0"/>
              <a:t> con i manager e i </a:t>
            </a:r>
            <a:r>
              <a:rPr lang="en-US" sz="2000" dirty="0" err="1" smtClean="0"/>
              <a:t>colleghi</a:t>
            </a:r>
            <a:r>
              <a:rPr lang="en-US" sz="2000" dirty="0" smtClean="0"/>
              <a:t> di </a:t>
            </a:r>
            <a:r>
              <a:rPr lang="en-US" sz="2000" dirty="0" err="1" smtClean="0"/>
              <a:t>lavoro</a:t>
            </a:r>
            <a:r>
              <a:rPr lang="en-US" sz="2000" dirty="0" smtClean="0"/>
              <a:t>, </a:t>
            </a:r>
            <a:r>
              <a:rPr lang="en-US" sz="2000" dirty="0" err="1" smtClean="0"/>
              <a:t>puoi</a:t>
            </a:r>
            <a:r>
              <a:rPr lang="en-US" sz="2000" dirty="0" smtClean="0"/>
              <a:t> dare </a:t>
            </a:r>
            <a:r>
              <a:rPr lang="en-US" sz="2000" dirty="0" err="1" smtClean="0"/>
              <a:t>loro</a:t>
            </a:r>
            <a:r>
              <a:rPr lang="en-US" sz="2000" dirty="0" smtClean="0"/>
              <a:t> </a:t>
            </a:r>
            <a:r>
              <a:rPr lang="en-US" sz="2000" dirty="0" err="1" smtClean="0"/>
              <a:t>una</a:t>
            </a:r>
            <a:r>
              <a:rPr lang="en-US" sz="2000" dirty="0" smtClean="0"/>
              <a:t> </a:t>
            </a:r>
            <a:r>
              <a:rPr lang="en-US" sz="2000" dirty="0" err="1" smtClean="0"/>
              <a:t>buona</a:t>
            </a:r>
            <a:r>
              <a:rPr lang="en-US" sz="2000" dirty="0" smtClean="0"/>
              <a:t> </a:t>
            </a:r>
            <a:r>
              <a:rPr lang="en-US" sz="2000" dirty="0" err="1" smtClean="0"/>
              <a:t>impressione</a:t>
            </a:r>
            <a:r>
              <a:rPr lang="en-US" sz="2000" dirty="0" smtClean="0"/>
              <a:t> di </a:t>
            </a:r>
            <a:r>
              <a:rPr lang="en-US" sz="2000" dirty="0" err="1" smtClean="0"/>
              <a:t>te</a:t>
            </a:r>
            <a:r>
              <a:rPr lang="en-US" sz="2000" dirty="0" smtClean="0"/>
              <a:t>. </a:t>
            </a:r>
            <a:r>
              <a:rPr lang="en-US" sz="2000" dirty="0" err="1" smtClean="0"/>
              <a:t>Così</a:t>
            </a:r>
            <a:r>
              <a:rPr lang="en-US" sz="2000" dirty="0" smtClean="0"/>
              <a:t> </a:t>
            </a:r>
            <a:r>
              <a:rPr lang="en-US" sz="2000" dirty="0" err="1" smtClean="0"/>
              <a:t>loro</a:t>
            </a:r>
            <a:r>
              <a:rPr lang="en-US" sz="2000" dirty="0" smtClean="0"/>
              <a:t> </a:t>
            </a:r>
            <a:r>
              <a:rPr lang="en-US" sz="2000" dirty="0" err="1" smtClean="0"/>
              <a:t>saranno</a:t>
            </a:r>
            <a:r>
              <a:rPr lang="en-US" sz="2000" dirty="0" smtClean="0"/>
              <a:t> </a:t>
            </a:r>
            <a:r>
              <a:rPr lang="en-US" sz="2000" dirty="0" err="1" smtClean="0"/>
              <a:t>più</a:t>
            </a:r>
            <a:r>
              <a:rPr lang="en-US" sz="2000" dirty="0" smtClean="0"/>
              <a:t> </a:t>
            </a:r>
            <a:r>
              <a:rPr lang="en-US" sz="2000" dirty="0" err="1" smtClean="0"/>
              <a:t>propensi</a:t>
            </a:r>
            <a:r>
              <a:rPr lang="en-US" sz="2000" dirty="0" smtClean="0"/>
              <a:t> a </a:t>
            </a:r>
            <a:r>
              <a:rPr lang="en-US" sz="2000" dirty="0" err="1" smtClean="0"/>
              <a:t>darti</a:t>
            </a:r>
            <a:r>
              <a:rPr lang="en-US" sz="2000" dirty="0" smtClean="0"/>
              <a:t> </a:t>
            </a:r>
            <a:r>
              <a:rPr lang="en-US" sz="2000" dirty="0" err="1" smtClean="0"/>
              <a:t>buone</a:t>
            </a:r>
            <a:r>
              <a:rPr lang="en-US" sz="2000" dirty="0" smtClean="0"/>
              <a:t> </a:t>
            </a:r>
            <a:r>
              <a:rPr lang="en-US" sz="2000" dirty="0" err="1" smtClean="0"/>
              <a:t>referenze</a:t>
            </a:r>
            <a:r>
              <a:rPr lang="en-US" sz="2000" dirty="0" smtClean="0"/>
              <a:t> o </a:t>
            </a:r>
            <a:r>
              <a:rPr lang="en-US" sz="2000" dirty="0" err="1" smtClean="0"/>
              <a:t>addirittura</a:t>
            </a:r>
            <a:r>
              <a:rPr lang="en-US" sz="2000" dirty="0" smtClean="0"/>
              <a:t> </a:t>
            </a:r>
            <a:r>
              <a:rPr lang="en-US" sz="2000" dirty="0" err="1" smtClean="0">
                <a:solidFill>
                  <a:schemeClr val="accent2"/>
                </a:solidFill>
              </a:rPr>
              <a:t>promuoverti</a:t>
            </a:r>
            <a:r>
              <a:rPr lang="en-US" sz="2000" dirty="0" smtClean="0">
                <a:solidFill>
                  <a:schemeClr val="accent2"/>
                </a:solidFill>
              </a:rPr>
              <a:t> ad </a:t>
            </a:r>
            <a:r>
              <a:rPr lang="en-US" sz="2000" dirty="0" err="1" smtClean="0">
                <a:solidFill>
                  <a:schemeClr val="accent2"/>
                </a:solidFill>
              </a:rPr>
              <a:t>una</a:t>
            </a:r>
            <a:r>
              <a:rPr lang="en-US" sz="2000" dirty="0" smtClean="0">
                <a:solidFill>
                  <a:schemeClr val="accent2"/>
                </a:solidFill>
              </a:rPr>
              <a:t> </a:t>
            </a:r>
            <a:r>
              <a:rPr lang="en-US" sz="2000" dirty="0" err="1" smtClean="0">
                <a:solidFill>
                  <a:schemeClr val="accent2"/>
                </a:solidFill>
              </a:rPr>
              <a:t>posizione</a:t>
            </a:r>
            <a:r>
              <a:rPr lang="en-US" sz="2000" dirty="0" smtClean="0">
                <a:solidFill>
                  <a:schemeClr val="accent2"/>
                </a:solidFill>
              </a:rPr>
              <a:t> </a:t>
            </a:r>
            <a:r>
              <a:rPr lang="en-US" sz="2000" dirty="0" err="1" smtClean="0">
                <a:solidFill>
                  <a:schemeClr val="accent2"/>
                </a:solidFill>
              </a:rPr>
              <a:t>più</a:t>
            </a:r>
            <a:r>
              <a:rPr lang="en-US" sz="2000" dirty="0" smtClean="0">
                <a:solidFill>
                  <a:schemeClr val="accent2"/>
                </a:solidFill>
              </a:rPr>
              <a:t> </a:t>
            </a:r>
            <a:r>
              <a:rPr lang="en-US" sz="2000" dirty="0" err="1" smtClean="0">
                <a:solidFill>
                  <a:schemeClr val="accent2"/>
                </a:solidFill>
              </a:rPr>
              <a:t>alta</a:t>
            </a:r>
            <a:r>
              <a:rPr lang="en-US" sz="2000" dirty="0" smtClean="0">
                <a:solidFill>
                  <a:schemeClr val="accent2"/>
                </a:solidFill>
              </a:rPr>
              <a:t> con </a:t>
            </a:r>
            <a:r>
              <a:rPr lang="en-US" sz="2000" dirty="0" err="1" smtClean="0">
                <a:solidFill>
                  <a:schemeClr val="accent2"/>
                </a:solidFill>
              </a:rPr>
              <a:t>più</a:t>
            </a:r>
            <a:r>
              <a:rPr lang="en-US" sz="2000" dirty="0" smtClean="0">
                <a:solidFill>
                  <a:schemeClr val="accent2"/>
                </a:solidFill>
              </a:rPr>
              <a:t> </a:t>
            </a:r>
            <a:r>
              <a:rPr lang="en-US" sz="2000" dirty="0" err="1" smtClean="0">
                <a:solidFill>
                  <a:schemeClr val="accent2"/>
                </a:solidFill>
              </a:rPr>
              <a:t>responsabilità</a:t>
            </a:r>
            <a:r>
              <a:rPr lang="en-US" sz="2000" dirty="0" smtClean="0">
                <a:solidFill>
                  <a:schemeClr val="accent2"/>
                </a:solidFill>
              </a:rPr>
              <a:t> e </a:t>
            </a:r>
            <a:r>
              <a:rPr lang="en-US" sz="2000" dirty="0" err="1" smtClean="0">
                <a:solidFill>
                  <a:schemeClr val="accent2"/>
                </a:solidFill>
              </a:rPr>
              <a:t>vantaggi</a:t>
            </a:r>
            <a:r>
              <a:rPr lang="en-US" sz="2000" dirty="0" smtClean="0"/>
              <a:t>, </a:t>
            </a:r>
            <a:r>
              <a:rPr lang="en-US" sz="2000" dirty="0" err="1" smtClean="0"/>
              <a:t>il</a:t>
            </a:r>
            <a:r>
              <a:rPr lang="en-US" sz="2000" dirty="0" smtClean="0"/>
              <a:t> </a:t>
            </a:r>
            <a:r>
              <a:rPr lang="en-US" sz="2000" dirty="0" err="1" smtClean="0"/>
              <a:t>che</a:t>
            </a:r>
            <a:r>
              <a:rPr lang="en-US" sz="2000" dirty="0" smtClean="0"/>
              <a:t> è un </a:t>
            </a:r>
            <a:r>
              <a:rPr lang="en-US" sz="2000" dirty="0" err="1" smtClean="0"/>
              <a:t>vantaggio</a:t>
            </a:r>
            <a:r>
              <a:rPr lang="en-US" sz="2000" dirty="0" smtClean="0"/>
              <a:t> per </a:t>
            </a:r>
            <a:r>
              <a:rPr lang="en-US" sz="2000" dirty="0" err="1" smtClean="0"/>
              <a:t>il</a:t>
            </a:r>
            <a:r>
              <a:rPr lang="en-US" sz="2000" dirty="0" smtClean="0"/>
              <a:t> </a:t>
            </a:r>
            <a:r>
              <a:rPr lang="en-US" sz="2000" dirty="0" err="1" smtClean="0"/>
              <a:t>tuo</a:t>
            </a:r>
            <a:r>
              <a:rPr lang="en-US" sz="2000" dirty="0" smtClean="0"/>
              <a:t> </a:t>
            </a:r>
            <a:r>
              <a:rPr lang="en-US" sz="2000" dirty="0" err="1" smtClean="0"/>
              <a:t>sviluppo</a:t>
            </a:r>
            <a:r>
              <a:rPr lang="en-US" sz="2000" dirty="0" smtClean="0"/>
              <a:t> </a:t>
            </a:r>
            <a:r>
              <a:rPr lang="en-US" sz="2000" dirty="0" err="1" smtClean="0"/>
              <a:t>professionale</a:t>
            </a:r>
            <a:r>
              <a:rPr lang="en-US" sz="2000" dirty="0" smtClean="0"/>
              <a:t>. </a:t>
            </a:r>
            <a:endParaRPr lang="el-GR" sz="2000" dirty="0" smtClean="0"/>
          </a:p>
          <a:p>
            <a:pPr algn="just">
              <a:buClr>
                <a:schemeClr val="accent2"/>
              </a:buClr>
            </a:pPr>
            <a:endParaRPr lang="el-GR" sz="20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1026" name="Picture 2" descr="Σχετική εικόνα"/>
          <p:cNvPicPr>
            <a:picLocks noChangeAspect="1" noChangeArrowheads="1"/>
          </p:cNvPicPr>
          <p:nvPr/>
        </p:nvPicPr>
        <p:blipFill>
          <a:blip r:embed="rId4"/>
          <a:srcRect/>
          <a:stretch>
            <a:fillRect/>
          </a:stretch>
        </p:blipFill>
        <p:spPr bwMode="auto">
          <a:xfrm>
            <a:off x="5645365" y="2466986"/>
            <a:ext cx="6049088" cy="3403643"/>
          </a:xfrm>
          <a:prstGeom prst="rect">
            <a:avLst/>
          </a:prstGeom>
          <a:noFill/>
        </p:spPr>
      </p:pic>
      <p:pic>
        <p:nvPicPr>
          <p:cNvPr id="8"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229870" y="6241726"/>
            <a:ext cx="1476375" cy="4191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TotalTime>
  <Words>758</Words>
  <Application>Microsoft Office PowerPoint</Application>
  <PresentationFormat>Widescreen</PresentationFormat>
  <Paragraphs>88</Paragraphs>
  <Slides>14</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Arial</vt:lpstr>
      <vt:lpstr>Calibri</vt:lpstr>
      <vt:lpstr>Century Gothic</vt:lpstr>
      <vt:lpstr>Times New Roman</vt:lpstr>
      <vt:lpstr>Tw Cen MT</vt:lpstr>
      <vt:lpstr>Tw Cen MT Condensed</vt:lpstr>
      <vt:lpstr>Wingdings 3</vt:lpstr>
      <vt:lpstr>Integral</vt:lpstr>
      <vt:lpstr>Abilità sociali, Cosa significa. L’importanza delle capacità interpersonali nella vita professionale.</vt:lpstr>
      <vt:lpstr>Obiettivi</vt:lpstr>
      <vt:lpstr>Quali sono le capacità trasversali?</vt:lpstr>
      <vt:lpstr>Quali sono le capacità trasversali?</vt:lpstr>
      <vt:lpstr>Quali sono le capacità trasversali nella vita quotidiana?</vt:lpstr>
      <vt:lpstr>Quali sono le capacità trasversali nella vita quotidiana?</vt:lpstr>
      <vt:lpstr>AtTIVITà</vt:lpstr>
      <vt:lpstr>In che modo le abilità interpersonali sono rilevanti per la vita professionale? (tratto da Soteris Phoraris)</vt:lpstr>
      <vt:lpstr>Le capacità trasversali aumentano le tue opportunità</vt:lpstr>
      <vt:lpstr>Ti rendono Riconoscibile</vt:lpstr>
      <vt:lpstr>Ti consentono di mostrare consapevolezza sociale</vt:lpstr>
      <vt:lpstr>Ti rendono affidabile e ti permettono di mantenere le relazioni</vt:lpstr>
      <vt:lpstr>Ti rendono un leader efficace</vt:lpstr>
      <vt:lpstr>Le capacità trasversali applicate Alla vita professionale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Kylene</cp:lastModifiedBy>
  <cp:revision>194</cp:revision>
  <dcterms:created xsi:type="dcterms:W3CDTF">2017-12-19T15:29:47Z</dcterms:created>
  <dcterms:modified xsi:type="dcterms:W3CDTF">2018-06-24T14:18:30Z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