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7"/>
    <p:restoredTop sz="94718"/>
  </p:normalViewPr>
  <p:slideViewPr>
    <p:cSldViewPr snapToGrid="0">
      <p:cViewPr varScale="1">
        <p:scale>
          <a:sx n="63" d="100"/>
          <a:sy n="63" d="100"/>
        </p:scale>
        <p:origin x="192" y="180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334358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92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395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67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76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13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48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49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1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33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12"/>
        <p:cNvGrpSpPr/>
        <p:nvPr/>
      </p:nvGrpSpPr>
      <p:grpSpPr>
        <a:xfrm>
          <a:off x="0" y="0"/>
          <a:ext cx="0" cy="0"/>
          <a:chOff x="0" y="0"/>
          <a:chExt cx="0" cy="0"/>
        </a:xfrm>
      </p:grpSpPr>
      <p:sp>
        <p:nvSpPr>
          <p:cNvPr id="13" name="Shape 13"/>
          <p:cNvSpPr/>
          <p:nvPr/>
        </p:nvSpPr>
        <p:spPr>
          <a:xfrm>
            <a:off x="0" y="-1"/>
            <a:ext cx="12192000" cy="4572001"/>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R="0" lvl="1"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16" name="Shape 16"/>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7" name="Shape 1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464132"/>
                </a:solidFill>
                <a:latin typeface="Questrial"/>
                <a:ea typeface="Questrial"/>
                <a:cs typeface="Questrial"/>
                <a:sym typeface="Questrial"/>
              </a:defRPr>
            </a:lvl1pPr>
            <a:lvl2pPr marL="0" marR="0" lvl="1" indent="0" algn="l" rtl="0">
              <a:spcBef>
                <a:spcPts val="0"/>
              </a:spcBef>
              <a:buNone/>
              <a:defRPr sz="1000" b="0" i="0" u="none" strike="noStrike" cap="none">
                <a:solidFill>
                  <a:srgbClr val="464132"/>
                </a:solidFill>
                <a:latin typeface="Questrial"/>
                <a:ea typeface="Questrial"/>
                <a:cs typeface="Questrial"/>
                <a:sym typeface="Questrial"/>
              </a:defRPr>
            </a:lvl2pPr>
            <a:lvl3pPr marL="0" marR="0" lvl="2" indent="0" algn="l" rtl="0">
              <a:spcBef>
                <a:spcPts val="0"/>
              </a:spcBef>
              <a:buNone/>
              <a:defRPr sz="1000" b="0" i="0" u="none" strike="noStrike" cap="none">
                <a:solidFill>
                  <a:srgbClr val="464132"/>
                </a:solidFill>
                <a:latin typeface="Questrial"/>
                <a:ea typeface="Questrial"/>
                <a:cs typeface="Questrial"/>
                <a:sym typeface="Questrial"/>
              </a:defRPr>
            </a:lvl3pPr>
            <a:lvl4pPr marL="0" marR="0" lvl="3" indent="0" algn="l" rtl="0">
              <a:spcBef>
                <a:spcPts val="0"/>
              </a:spcBef>
              <a:buNone/>
              <a:defRPr sz="1000" b="0" i="0" u="none" strike="noStrike" cap="none">
                <a:solidFill>
                  <a:srgbClr val="464132"/>
                </a:solidFill>
                <a:latin typeface="Questrial"/>
                <a:ea typeface="Questrial"/>
                <a:cs typeface="Questrial"/>
                <a:sym typeface="Questrial"/>
              </a:defRPr>
            </a:lvl4pPr>
            <a:lvl5pPr marL="0" marR="0" lvl="4" indent="0" algn="l" rtl="0">
              <a:spcBef>
                <a:spcPts val="0"/>
              </a:spcBef>
              <a:buNone/>
              <a:defRPr sz="1000" b="0" i="0" u="none" strike="noStrike" cap="none">
                <a:solidFill>
                  <a:srgbClr val="464132"/>
                </a:solidFill>
                <a:latin typeface="Questrial"/>
                <a:ea typeface="Questrial"/>
                <a:cs typeface="Questrial"/>
                <a:sym typeface="Questrial"/>
              </a:defRPr>
            </a:lvl5pPr>
            <a:lvl6pPr marL="0" marR="0" lvl="5" indent="0" algn="l" rtl="0">
              <a:spcBef>
                <a:spcPts val="0"/>
              </a:spcBef>
              <a:buNone/>
              <a:defRPr sz="1000" b="0" i="0" u="none" strike="noStrike" cap="none">
                <a:solidFill>
                  <a:srgbClr val="464132"/>
                </a:solidFill>
                <a:latin typeface="Questrial"/>
                <a:ea typeface="Questrial"/>
                <a:cs typeface="Questrial"/>
                <a:sym typeface="Questrial"/>
              </a:defRPr>
            </a:lvl6pPr>
            <a:lvl7pPr marL="0" marR="0" lvl="6" indent="0" algn="l" rtl="0">
              <a:spcBef>
                <a:spcPts val="0"/>
              </a:spcBef>
              <a:buNone/>
              <a:defRPr sz="1000" b="0" i="0" u="none" strike="noStrike" cap="none">
                <a:solidFill>
                  <a:srgbClr val="464132"/>
                </a:solidFill>
                <a:latin typeface="Questrial"/>
                <a:ea typeface="Questrial"/>
                <a:cs typeface="Questrial"/>
                <a:sym typeface="Questrial"/>
              </a:defRPr>
            </a:lvl7pPr>
            <a:lvl8pPr marL="0" marR="0" lvl="7" indent="0" algn="l" rtl="0">
              <a:spcBef>
                <a:spcPts val="0"/>
              </a:spcBef>
              <a:buNone/>
              <a:defRPr sz="1000" b="0" i="0" u="none" strike="noStrike" cap="none">
                <a:solidFill>
                  <a:srgbClr val="464132"/>
                </a:solidFill>
                <a:latin typeface="Questrial"/>
                <a:ea typeface="Questrial"/>
                <a:cs typeface="Questrial"/>
                <a:sym typeface="Questrial"/>
              </a:defRPr>
            </a:lvl8pPr>
            <a:lvl9pPr marL="0" marR="0" lvl="8" indent="0" algn="l" rtl="0">
              <a:spcBef>
                <a:spcPts val="0"/>
              </a:spcBef>
              <a:buNone/>
              <a:defRPr sz="1000" b="0" i="0" u="none" strike="noStrike" cap="none">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cxnSp>
        <p:nvCxnSpPr>
          <p:cNvPr id="19" name="Shape 19"/>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872484" y="-562355"/>
            <a:ext cx="4023360" cy="9720071"/>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cxnSp>
        <p:nvCxnSpPr>
          <p:cNvPr id="86" name="Shape 86"/>
          <p:cNvCxnSpPr/>
          <p:nvPr/>
        </p:nvCxnSpPr>
        <p:spPr>
          <a:xfrm rot="10800000">
            <a:off x="10058400" y="59263"/>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4" name="Shape 2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om"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8" name="Shape 2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vsnittsrubrik" type="secHead">
  <p:cSld name="SECTION_HEADER">
    <p:spTree>
      <p:nvGrpSpPr>
        <p:cNvPr id="1" name="Shape 30"/>
        <p:cNvGrpSpPr/>
        <p:nvPr/>
      </p:nvGrpSpPr>
      <p:grpSpPr>
        <a:xfrm>
          <a:off x="0" y="0"/>
          <a:ext cx="0" cy="0"/>
          <a:chOff x="0" y="0"/>
          <a:chExt cx="0" cy="0"/>
        </a:xfrm>
      </p:grpSpPr>
      <p:sp>
        <p:nvSpPr>
          <p:cNvPr id="31" name="Shape 31"/>
          <p:cNvSpPr/>
          <p:nvPr/>
        </p:nvSpPr>
        <p:spPr>
          <a:xfrm>
            <a:off x="0" y="-1"/>
            <a:ext cx="12192000" cy="45720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800"/>
              <a:buFont typeface="Noto Sans Symbols"/>
              <a:buNone/>
              <a:defRPr sz="1800" b="0" i="0" u="none" strike="noStrike" cap="none">
                <a:solidFill>
                  <a:srgbClr val="8C8B8A"/>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600"/>
              <a:buFont typeface="Noto Sans Symbols"/>
              <a:buNone/>
              <a:defRPr sz="1600" b="0" i="0" u="none" strike="noStrike" cap="none">
                <a:solidFill>
                  <a:srgbClr val="8C8B8A"/>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9pPr>
          </a:lstStyle>
          <a:p>
            <a:endParaRPr/>
          </a:p>
        </p:txBody>
      </p:sp>
      <p:sp>
        <p:nvSpPr>
          <p:cNvPr id="34" name="Shape 34"/>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5" name="Shape 3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cxnSp>
        <p:nvCxnSpPr>
          <p:cNvPr id="37" name="Shape 37"/>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1024128" y="2286000"/>
            <a:ext cx="4754880"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2" name="Shape 42"/>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300"/>
              <a:buFont typeface="Questrial"/>
              <a:buNone/>
              <a:defRPr sz="2300" b="0" i="0" u="none" strike="noStrike" cap="none">
                <a:solidFill>
                  <a:srgbClr val="679B9A"/>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9" name="Shape 49"/>
          <p:cNvSpPr txBox="1">
            <a:spLocks noGrp="1"/>
          </p:cNvSpPr>
          <p:nvPr>
            <p:ph type="body" idx="3"/>
          </p:nvPr>
        </p:nvSpPr>
        <p:spPr>
          <a:xfrm>
            <a:off x="5989320" y="2179636"/>
            <a:ext cx="475488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300"/>
              <a:buFont typeface="Questrial"/>
              <a:buNone/>
              <a:defRPr sz="2300" b="0" i="0" u="none" strike="noStrike" cap="none">
                <a:solidFill>
                  <a:srgbClr val="679B9A"/>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5989320" y="2967788"/>
            <a:ext cx="4754880" cy="3341572"/>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4000"/>
              <a:buFont typeface="Questrial"/>
              <a:buNone/>
              <a:defRPr sz="4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lstStyle>
            <a:lvl1pPr marL="457200" marR="0" lvl="0" indent="-381000" algn="l" rtl="0">
              <a:lnSpc>
                <a:spcPct val="90000"/>
              </a:lnSpc>
              <a:spcBef>
                <a:spcPts val="1200"/>
              </a:spcBef>
              <a:spcAft>
                <a:spcPts val="0"/>
              </a:spcAft>
              <a:buClr>
                <a:schemeClr val="accent2"/>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lstStyle>
            <a:lvl1pPr marL="457200" marR="0" lvl="0" indent="-228600" algn="l" rtl="0">
              <a:lnSpc>
                <a:spcPct val="108000"/>
              </a:lnSpc>
              <a:spcBef>
                <a:spcPts val="600"/>
              </a:spcBef>
              <a:spcAft>
                <a:spcPts val="0"/>
              </a:spcAft>
              <a:buClr>
                <a:schemeClr val="accent2"/>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4" name="Shape 6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ld med bildtext"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Shape 68"/>
          <p:cNvSpPr>
            <a:spLocks noGrp="1"/>
          </p:cNvSpPr>
          <p:nvPr>
            <p:ph type="pic" idx="2"/>
          </p:nvPr>
        </p:nvSpPr>
        <p:spPr>
          <a:xfrm>
            <a:off x="0" y="-1"/>
            <a:ext cx="12188952" cy="4572000"/>
          </a:xfrm>
          <a:prstGeom prst="rect">
            <a:avLst/>
          </a:prstGeom>
          <a:solidFill>
            <a:srgbClr val="C3D7D7"/>
          </a:solidFill>
          <a:ln>
            <a:noFill/>
          </a:ln>
        </p:spPr>
        <p:txBody>
          <a:bodyPr spcFirstLastPara="1" wrap="square" lIns="457200" tIns="365750" rIns="45700" bIns="45700" anchor="t" anchorCtr="0"/>
          <a:lstStyle>
            <a:lvl1pPr marR="0" lvl="0" algn="l" rtl="0">
              <a:lnSpc>
                <a:spcPct val="90000"/>
              </a:lnSpc>
              <a:spcBef>
                <a:spcPts val="1200"/>
              </a:spcBef>
              <a:spcAft>
                <a:spcPts val="0"/>
              </a:spcAft>
              <a:buClr>
                <a:schemeClr val="accent2"/>
              </a:buClr>
              <a:buSzPts val="3200"/>
              <a:buFont typeface="Quest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2"/>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2"/>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cxnSp>
        <p:nvCxnSpPr>
          <p:cNvPr id="73" name="Shape 73"/>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 name="Shape 8"/>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 name="Shape 9"/>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 name="Shape 1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464132"/>
                </a:solidFill>
                <a:latin typeface="Questrial"/>
                <a:ea typeface="Questrial"/>
                <a:cs typeface="Questrial"/>
                <a:sym typeface="Questrial"/>
              </a:defRPr>
            </a:lvl1pPr>
            <a:lvl2pPr marL="0" marR="0" lvl="1" indent="0" algn="l" rtl="0">
              <a:spcBef>
                <a:spcPts val="0"/>
              </a:spcBef>
              <a:buNone/>
              <a:defRPr sz="1000" b="0" i="0" u="none" strike="noStrike" cap="none">
                <a:solidFill>
                  <a:srgbClr val="464132"/>
                </a:solidFill>
                <a:latin typeface="Questrial"/>
                <a:ea typeface="Questrial"/>
                <a:cs typeface="Questrial"/>
                <a:sym typeface="Questrial"/>
              </a:defRPr>
            </a:lvl2pPr>
            <a:lvl3pPr marL="0" marR="0" lvl="2" indent="0" algn="l" rtl="0">
              <a:spcBef>
                <a:spcPts val="0"/>
              </a:spcBef>
              <a:buNone/>
              <a:defRPr sz="1000" b="0" i="0" u="none" strike="noStrike" cap="none">
                <a:solidFill>
                  <a:srgbClr val="464132"/>
                </a:solidFill>
                <a:latin typeface="Questrial"/>
                <a:ea typeface="Questrial"/>
                <a:cs typeface="Questrial"/>
                <a:sym typeface="Questrial"/>
              </a:defRPr>
            </a:lvl3pPr>
            <a:lvl4pPr marL="0" marR="0" lvl="3" indent="0" algn="l" rtl="0">
              <a:spcBef>
                <a:spcPts val="0"/>
              </a:spcBef>
              <a:buNone/>
              <a:defRPr sz="1000" b="0" i="0" u="none" strike="noStrike" cap="none">
                <a:solidFill>
                  <a:srgbClr val="464132"/>
                </a:solidFill>
                <a:latin typeface="Questrial"/>
                <a:ea typeface="Questrial"/>
                <a:cs typeface="Questrial"/>
                <a:sym typeface="Questrial"/>
              </a:defRPr>
            </a:lvl4pPr>
            <a:lvl5pPr marL="0" marR="0" lvl="4" indent="0" algn="l" rtl="0">
              <a:spcBef>
                <a:spcPts val="0"/>
              </a:spcBef>
              <a:buNone/>
              <a:defRPr sz="1000" b="0" i="0" u="none" strike="noStrike" cap="none">
                <a:solidFill>
                  <a:srgbClr val="464132"/>
                </a:solidFill>
                <a:latin typeface="Questrial"/>
                <a:ea typeface="Questrial"/>
                <a:cs typeface="Questrial"/>
                <a:sym typeface="Questrial"/>
              </a:defRPr>
            </a:lvl5pPr>
            <a:lvl6pPr marL="0" marR="0" lvl="5" indent="0" algn="l" rtl="0">
              <a:spcBef>
                <a:spcPts val="0"/>
              </a:spcBef>
              <a:buNone/>
              <a:defRPr sz="1000" b="0" i="0" u="none" strike="noStrike" cap="none">
                <a:solidFill>
                  <a:srgbClr val="464132"/>
                </a:solidFill>
                <a:latin typeface="Questrial"/>
                <a:ea typeface="Questrial"/>
                <a:cs typeface="Questrial"/>
                <a:sym typeface="Questrial"/>
              </a:defRPr>
            </a:lvl6pPr>
            <a:lvl7pPr marL="0" marR="0" lvl="6" indent="0" algn="l" rtl="0">
              <a:spcBef>
                <a:spcPts val="0"/>
              </a:spcBef>
              <a:buNone/>
              <a:defRPr sz="1000" b="0" i="0" u="none" strike="noStrike" cap="none">
                <a:solidFill>
                  <a:srgbClr val="464132"/>
                </a:solidFill>
                <a:latin typeface="Questrial"/>
                <a:ea typeface="Questrial"/>
                <a:cs typeface="Questrial"/>
                <a:sym typeface="Questrial"/>
              </a:defRPr>
            </a:lvl7pPr>
            <a:lvl8pPr marL="0" marR="0" lvl="7" indent="0" algn="l" rtl="0">
              <a:spcBef>
                <a:spcPts val="0"/>
              </a:spcBef>
              <a:buNone/>
              <a:defRPr sz="1000" b="0" i="0" u="none" strike="noStrike" cap="none">
                <a:solidFill>
                  <a:srgbClr val="464132"/>
                </a:solidFill>
                <a:latin typeface="Questrial"/>
                <a:ea typeface="Questrial"/>
                <a:cs typeface="Questrial"/>
                <a:sym typeface="Questrial"/>
              </a:defRPr>
            </a:lvl8pPr>
            <a:lvl9pPr marL="0" marR="0" lvl="8" indent="0" algn="l" rtl="0">
              <a:spcBef>
                <a:spcPts val="0"/>
              </a:spcBef>
              <a:buNone/>
              <a:defRPr sz="1000" b="0" i="0" u="none" strike="noStrike" cap="none">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‹Nr.›</a:t>
            </a:fld>
            <a:endParaRPr/>
          </a:p>
        </p:txBody>
      </p:sp>
      <p:cxnSp>
        <p:nvCxnSpPr>
          <p:cNvPr id="11" name="Shape 11"/>
          <p:cNvCxnSpPr/>
          <p:nvPr/>
        </p:nvCxnSpPr>
        <p:spPr>
          <a:xfrm rot="10800000">
            <a:off x="762000" y="826324"/>
            <a:ext cx="0" cy="914400"/>
          </a:xfrm>
          <a:prstGeom prst="straightConnector1">
            <a:avLst/>
          </a:prstGeom>
          <a:noFill/>
          <a:ln w="1905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emf"/><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emf"/><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emf"/><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jpeg"/><Relationship Id="rId5"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89964" y="5152028"/>
            <a:ext cx="7772400" cy="1463040"/>
          </a:xfrm>
          <a:prstGeom prst="rect">
            <a:avLst/>
          </a:prstGeom>
          <a:noFill/>
          <a:ln>
            <a:noFill/>
          </a:ln>
        </p:spPr>
        <p:txBody>
          <a:bodyPr spcFirstLastPara="1" wrap="square" lIns="91425" tIns="45700" rIns="91425" bIns="45700" anchor="ctr" anchorCtr="0">
            <a:noAutofit/>
          </a:bodyPr>
          <a:lstStyle/>
          <a:p>
            <a:pPr lvl="0">
              <a:buSzPts val="6000"/>
            </a:pPr>
            <a:r>
              <a:rPr lang="sv-SE" sz="6000" dirty="0" smtClean="0">
                <a:latin typeface="+mn-lt"/>
              </a:rPr>
              <a:t>LIVSLÅNGT LÄRANDE</a:t>
            </a:r>
            <a:r>
              <a:rPr lang="en-US" sz="6000" b="0" i="0" u="none" strike="noStrike" cap="none" dirty="0">
                <a:solidFill>
                  <a:srgbClr val="464132"/>
                </a:solidFill>
                <a:latin typeface="Questrial"/>
                <a:ea typeface="Questrial"/>
                <a:cs typeface="Questrial"/>
                <a:sym typeface="Questrial"/>
              </a:rPr>
              <a:t/>
            </a:r>
            <a:br>
              <a:rPr lang="en-US" sz="6000" b="0" i="0" u="none" strike="noStrike" cap="none" dirty="0">
                <a:solidFill>
                  <a:srgbClr val="464132"/>
                </a:solidFill>
                <a:latin typeface="Questrial"/>
                <a:ea typeface="Questrial"/>
                <a:cs typeface="Questrial"/>
                <a:sym typeface="Questrial"/>
              </a:rPr>
            </a:br>
            <a:endParaRPr sz="6000" b="0" i="0" u="none" strike="noStrike" cap="none" dirty="0">
              <a:solidFill>
                <a:srgbClr val="464132"/>
              </a:solidFill>
              <a:latin typeface="Questrial"/>
              <a:ea typeface="Questrial"/>
              <a:cs typeface="Questrial"/>
              <a:sym typeface="Questrial"/>
            </a:endParaRPr>
          </a:p>
        </p:txBody>
      </p:sp>
      <p:pic>
        <p:nvPicPr>
          <p:cNvPr id="94"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95" name="Shape 95"/>
          <p:cNvPicPr preferRelativeResize="0"/>
          <p:nvPr/>
        </p:nvPicPr>
        <p:blipFill rotWithShape="1">
          <a:blip r:embed="rId4">
            <a:alphaModFix/>
          </a:blip>
          <a:srcRect/>
          <a:stretch/>
        </p:blipFill>
        <p:spPr>
          <a:xfrm>
            <a:off x="3014621" y="117200"/>
            <a:ext cx="5612860" cy="4397477"/>
          </a:xfrm>
          <a:prstGeom prst="rect">
            <a:avLst/>
          </a:prstGeom>
          <a:noFill/>
          <a:ln>
            <a:noFill/>
          </a:ln>
        </p:spPr>
      </p:pic>
      <p:sp>
        <p:nvSpPr>
          <p:cNvPr id="7"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9001080" y="6005891"/>
            <a:ext cx="833837" cy="717630"/>
          </a:xfrm>
          <a:prstGeom prst="rect">
            <a:avLst/>
          </a:prstGeom>
        </p:spPr>
      </p:pic>
      <p:pic>
        <p:nvPicPr>
          <p:cNvPr id="11"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6006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Shape 104"/>
          <p:cNvSpPr/>
          <p:nvPr/>
        </p:nvSpPr>
        <p:spPr>
          <a:xfrm>
            <a:off x="2417412" y="1317181"/>
            <a:ext cx="7640988"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2800" b="1" dirty="0" smtClean="0">
                <a:latin typeface="Calibri"/>
                <a:ea typeface="Calibri"/>
                <a:cs typeface="Calibri"/>
                <a:sym typeface="Calibri"/>
              </a:rPr>
              <a:t>Hur kan livslångt lärande struktureras? </a:t>
            </a:r>
            <a:endParaRPr/>
          </a:p>
          <a:p>
            <a:pPr marL="0" marR="0" lvl="0" indent="0" algn="l" rtl="0">
              <a:spcBef>
                <a:spcPts val="0"/>
              </a:spcBef>
              <a:spcAft>
                <a:spcPts val="0"/>
              </a:spcAft>
              <a:buNone/>
            </a:pPr>
            <a:endParaRPr sz="28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b="0" i="0" u="none" strike="noStrike" cap="none" dirty="0" smtClean="0">
                <a:solidFill>
                  <a:srgbClr val="000000"/>
                </a:solidFill>
                <a:latin typeface="Calibri"/>
                <a:ea typeface="Calibri"/>
                <a:cs typeface="Calibri"/>
                <a:sym typeface="Calibri"/>
              </a:rPr>
              <a:t>Steg </a:t>
            </a:r>
            <a:r>
              <a:rPr lang="en-US" sz="2800" b="0" i="0" u="none" strike="noStrike" cap="none" dirty="0">
                <a:solidFill>
                  <a:srgbClr val="000000"/>
                </a:solidFill>
                <a:latin typeface="Calibri"/>
                <a:ea typeface="Calibri"/>
                <a:cs typeface="Calibri"/>
                <a:sym typeface="Calibri"/>
              </a:rPr>
              <a:t>1</a:t>
            </a:r>
            <a:endParaRPr dirty="0"/>
          </a:p>
          <a:p>
            <a:pPr marL="0" marR="0" lvl="0" indent="0" algn="l" rtl="0">
              <a:spcBef>
                <a:spcPts val="0"/>
              </a:spcBef>
              <a:spcAft>
                <a:spcPts val="0"/>
              </a:spcAft>
              <a:buNone/>
            </a:pPr>
            <a:endParaRPr sz="28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sv-SE" sz="2800" b="0" i="0" u="none" strike="noStrike" cap="none" dirty="0" smtClean="0">
                <a:solidFill>
                  <a:srgbClr val="000000"/>
                </a:solidFill>
                <a:latin typeface="Calibri"/>
                <a:ea typeface="Calibri"/>
                <a:cs typeface="Calibri"/>
                <a:sym typeface="Calibri"/>
              </a:rPr>
              <a:t>Definiera och strukturera den väg du vill gå och vilka mål du vill uppnå. </a:t>
            </a:r>
            <a:endParaRPr lang="sv-SE" sz="2800" dirty="0">
              <a:solidFill>
                <a:schemeClr val="dk1"/>
              </a:solidFill>
              <a:latin typeface="Questrial"/>
              <a:ea typeface="Questrial"/>
              <a:cs typeface="Questrial"/>
              <a:sym typeface="Questrial"/>
            </a:endParaRPr>
          </a:p>
        </p:txBody>
      </p:sp>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
        <p:nvSpPr>
          <p:cNvPr id="12" name="Shape 91"/>
          <p:cNvSpPr txBox="1">
            <a:spLocks noGrp="1"/>
          </p:cNvSpPr>
          <p:nvPr>
            <p:ph type="ctrTitle"/>
          </p:nvPr>
        </p:nvSpPr>
        <p:spPr>
          <a:xfrm>
            <a:off x="389964" y="5205817"/>
            <a:ext cx="7772400" cy="1463040"/>
          </a:xfrm>
          <a:prstGeom prst="rect">
            <a:avLst/>
          </a:prstGeom>
          <a:noFill/>
          <a:ln>
            <a:noFill/>
          </a:ln>
        </p:spPr>
        <p:txBody>
          <a:bodyPr spcFirstLastPara="1" wrap="square" lIns="91425" tIns="45700" rIns="91425" bIns="45700" anchor="ctr" anchorCtr="0">
            <a:noAutofit/>
          </a:bodyPr>
          <a:lstStyle/>
          <a:p>
            <a:pPr lvl="0">
              <a:buSzPts val="6000"/>
            </a:pPr>
            <a:r>
              <a:rPr lang="sv-SE" sz="6000" dirty="0">
                <a:latin typeface="+mn-lt"/>
              </a:rPr>
              <a:t>LIVSLÅNGT LÄRANDE </a:t>
            </a:r>
            <a:r>
              <a:rPr lang="en-US" sz="6000" b="0" i="0" u="none" strike="noStrike" cap="none" dirty="0">
                <a:solidFill>
                  <a:srgbClr val="464132"/>
                </a:solidFill>
                <a:latin typeface="Questrial"/>
                <a:ea typeface="Questrial"/>
                <a:cs typeface="Questrial"/>
                <a:sym typeface="Questrial"/>
              </a:rPr>
              <a:t/>
            </a:r>
            <a:br>
              <a:rPr lang="en-US" sz="6000" b="0" i="0" u="none" strike="noStrike" cap="none" dirty="0">
                <a:solidFill>
                  <a:srgbClr val="464132"/>
                </a:solidFill>
                <a:latin typeface="Questrial"/>
                <a:ea typeface="Questrial"/>
                <a:cs typeface="Questrial"/>
                <a:sym typeface="Questrial"/>
              </a:rPr>
            </a:br>
            <a:endParaRPr sz="6000" b="0" i="0" u="none" strike="noStrike" cap="none" dirty="0">
              <a:solidFill>
                <a:srgbClr val="464132"/>
              </a:solidFill>
              <a:latin typeface="Questrial"/>
              <a:ea typeface="Questrial"/>
              <a:cs typeface="Questrial"/>
              <a:sym typeface="Questrial"/>
            </a:endParaRPr>
          </a:p>
        </p:txBody>
      </p:sp>
      <p:pic>
        <p:nvPicPr>
          <p:cNvPr id="13" name="Shape 94"/>
          <p:cNvPicPr preferRelativeResize="0"/>
          <p:nvPr/>
        </p:nvPicPr>
        <p:blipFill rotWithShape="1">
          <a:blip r:embed="rId4">
            <a:alphaModFix/>
          </a:blip>
          <a:srcRect/>
          <a:stretch/>
        </p:blipFill>
        <p:spPr>
          <a:xfrm>
            <a:off x="10423106" y="6155156"/>
            <a:ext cx="1476375" cy="419100"/>
          </a:xfrm>
          <a:prstGeom prst="rect">
            <a:avLst/>
          </a:prstGeom>
          <a:noFill/>
          <a:ln>
            <a:noFill/>
          </a:ln>
        </p:spPr>
      </p:pic>
      <p:sp>
        <p:nvSpPr>
          <p:cNvPr id="14"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9001080" y="6005891"/>
            <a:ext cx="833837" cy="717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7" name="Rettangolo 6"/>
          <p:cNvSpPr/>
          <p:nvPr/>
        </p:nvSpPr>
        <p:spPr>
          <a:xfrm>
            <a:off x="1129553" y="1443317"/>
            <a:ext cx="9861176" cy="4572001"/>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1694329" y="2178423"/>
            <a:ext cx="5827059" cy="3108543"/>
          </a:xfrm>
          <a:prstGeom prst="rect">
            <a:avLst/>
          </a:prstGeom>
          <a:noFill/>
        </p:spPr>
        <p:txBody>
          <a:bodyPr wrap="square" rtlCol="0">
            <a:spAutoFit/>
          </a:bodyPr>
          <a:lstStyle/>
          <a:p>
            <a:r>
              <a:rPr lang="sv-SE" sz="3200" i="1" dirty="0" smtClean="0"/>
              <a:t>“Alla som slutar att lära sig nya saker är gammal. Oavsett om man är 80 eller 20. Det viktigaste i livet är att hålla sinnet</a:t>
            </a:r>
            <a:r>
              <a:rPr lang="sv-SE" sz="3200" i="1" dirty="0" smtClean="0"/>
              <a:t> </a:t>
            </a:r>
            <a:r>
              <a:rPr lang="sv-SE" sz="3200" i="1" dirty="0" smtClean="0"/>
              <a:t>ungt”. </a:t>
            </a:r>
            <a:endParaRPr lang="sv-SE" sz="1800" i="1" dirty="0" smtClean="0"/>
          </a:p>
          <a:p>
            <a:endParaRPr lang="it-IT" sz="1800" i="1" dirty="0" smtClean="0"/>
          </a:p>
          <a:p>
            <a:r>
              <a:rPr lang="it-IT" sz="1800" dirty="0" smtClean="0"/>
              <a:t>- Henry Ford</a:t>
            </a:r>
            <a:endParaRPr lang="it-IT" sz="1800" dirty="0"/>
          </a:p>
        </p:txBody>
      </p:sp>
      <p:pic>
        <p:nvPicPr>
          <p:cNvPr id="4"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2861" y="6015318"/>
            <a:ext cx="979139" cy="842682"/>
          </a:xfrm>
          <a:prstGeom prst="rect">
            <a:avLst/>
          </a:prstGeom>
        </p:spPr>
      </p:pic>
      <p:pic>
        <p:nvPicPr>
          <p:cNvPr id="8"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381000" y="4954805"/>
            <a:ext cx="7772400" cy="1463040"/>
          </a:xfrm>
          <a:prstGeom prst="rect">
            <a:avLst/>
          </a:prstGeom>
          <a:noFill/>
          <a:ln>
            <a:noFill/>
          </a:ln>
        </p:spPr>
        <p:txBody>
          <a:bodyPr spcFirstLastPara="1" wrap="square" lIns="91425" tIns="45700" rIns="91425" bIns="45700" anchor="ctr" anchorCtr="0">
            <a:noAutofit/>
          </a:bodyPr>
          <a:lstStyle/>
          <a:p>
            <a:pPr lvl="0">
              <a:buSzPts val="6000"/>
            </a:pPr>
            <a:r>
              <a:rPr lang="sv-SE" sz="6000" dirty="0">
                <a:latin typeface="+mn-lt"/>
              </a:rPr>
              <a:t>LIVSLÅNGT LÄRANDE</a:t>
            </a:r>
            <a:endParaRPr sz="6000" b="0" i="0" u="none" strike="noStrike" cap="none">
              <a:solidFill>
                <a:srgbClr val="464132"/>
              </a:solidFill>
              <a:latin typeface="+mn-lt"/>
              <a:sym typeface="Questrial"/>
            </a:endParaRPr>
          </a:p>
        </p:txBody>
      </p:sp>
      <p:sp>
        <p:nvSpPr>
          <p:cNvPr id="119" name="Shape 119"/>
          <p:cNvSpPr/>
          <p:nvPr/>
        </p:nvSpPr>
        <p:spPr>
          <a:xfrm>
            <a:off x="1716741" y="1270655"/>
            <a:ext cx="8758517" cy="3600986"/>
          </a:xfrm>
          <a:prstGeom prst="rect">
            <a:avLst/>
          </a:prstGeom>
          <a:noFill/>
          <a:ln>
            <a:noFill/>
          </a:ln>
        </p:spPr>
        <p:txBody>
          <a:bodyPr spcFirstLastPara="1" wrap="square" lIns="91425" tIns="45700" rIns="91425" bIns="45700" anchor="t" anchorCtr="0">
            <a:noAutofit/>
          </a:bodyPr>
          <a:lstStyle/>
          <a:p>
            <a:pPr lvl="0"/>
            <a:r>
              <a:rPr lang="sv-SE" sz="2800" b="1" dirty="0" smtClean="0">
                <a:latin typeface="Calibri"/>
                <a:ea typeface="Calibri"/>
                <a:cs typeface="Calibri"/>
                <a:sym typeface="Calibri"/>
              </a:rPr>
              <a:t>Hur man anmäler sig till fortsatt yrkesutbildning?</a:t>
            </a:r>
            <a:endParaRPr lang="sv-SE" dirty="0" smtClean="0"/>
          </a:p>
          <a:p>
            <a:pPr marL="0" marR="0" lvl="0" indent="0" algn="l" rtl="0">
              <a:spcBef>
                <a:spcPts val="0"/>
              </a:spcBef>
              <a:spcAft>
                <a:spcPts val="0"/>
              </a:spcAft>
              <a:buNone/>
            </a:pPr>
            <a:endParaRPr lang="sv-SE" sz="2800" b="1" dirty="0" smtClean="0">
              <a:solidFill>
                <a:srgbClr val="000000"/>
              </a:solidFill>
              <a:latin typeface="Calibri"/>
              <a:ea typeface="Calibri"/>
              <a:cs typeface="Calibri"/>
              <a:sym typeface="Calibri"/>
            </a:endParaRPr>
          </a:p>
          <a:p>
            <a:pPr marL="0" marR="0" lvl="0" indent="0" algn="l" rtl="0">
              <a:spcBef>
                <a:spcPts val="0"/>
              </a:spcBef>
              <a:spcAft>
                <a:spcPts val="0"/>
              </a:spcAft>
              <a:buNone/>
            </a:pPr>
            <a:r>
              <a:rPr lang="sv-SE" sz="2800" dirty="0" smtClean="0">
                <a:solidFill>
                  <a:srgbClr val="000000"/>
                </a:solidFill>
                <a:latin typeface="Calibri"/>
                <a:ea typeface="Calibri"/>
                <a:cs typeface="Calibri"/>
                <a:sym typeface="Calibri"/>
              </a:rPr>
              <a:t>Steg 2</a:t>
            </a:r>
            <a:endParaRPr lang="sv-SE" dirty="0" smtClean="0"/>
          </a:p>
          <a:p>
            <a:pPr marL="0" marR="0" lvl="0" indent="0" algn="l" rtl="0">
              <a:spcBef>
                <a:spcPts val="0"/>
              </a:spcBef>
              <a:spcAft>
                <a:spcPts val="0"/>
              </a:spcAft>
              <a:buNone/>
            </a:pPr>
            <a:r>
              <a:rPr lang="sv-SE" sz="2800" dirty="0" smtClean="0">
                <a:solidFill>
                  <a:srgbClr val="000000"/>
                </a:solidFill>
                <a:latin typeface="Calibri"/>
                <a:ea typeface="Calibri"/>
                <a:cs typeface="Calibri"/>
                <a:sym typeface="Calibri"/>
              </a:rPr>
              <a:t> </a:t>
            </a:r>
            <a:endParaRPr lang="sv-SE" dirty="0" smtClean="0"/>
          </a:p>
          <a:p>
            <a:pPr marL="0" marR="0" lvl="0" indent="0" algn="l" rtl="0">
              <a:spcBef>
                <a:spcPts val="0"/>
              </a:spcBef>
              <a:spcAft>
                <a:spcPts val="0"/>
              </a:spcAft>
              <a:buNone/>
            </a:pPr>
            <a:r>
              <a:rPr lang="sv-SE" sz="2800" dirty="0" smtClean="0">
                <a:latin typeface="Calibri"/>
                <a:ea typeface="Calibri"/>
                <a:cs typeface="Calibri"/>
                <a:sym typeface="Calibri"/>
              </a:rPr>
              <a:t>Hitta relevant information om vad som behövs för att anmäla sig till vidareutbildning. </a:t>
            </a:r>
            <a:endParaRPr lang="sv-SE" sz="3200" dirty="0">
              <a:solidFill>
                <a:schemeClr val="dk1"/>
              </a:solidFill>
              <a:latin typeface="Questrial"/>
              <a:ea typeface="Questrial"/>
              <a:cs typeface="Questrial"/>
              <a:sym typeface="Questrial"/>
            </a:endParaRPr>
          </a:p>
        </p:txBody>
      </p:sp>
      <p:pic>
        <p:nvPicPr>
          <p:cNvPr id="8"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sp>
        <p:nvSpPr>
          <p:cNvPr id="9"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9001080" y="6005891"/>
            <a:ext cx="833837" cy="717630"/>
          </a:xfrm>
          <a:prstGeom prst="rect">
            <a:avLst/>
          </a:prstGeom>
        </p:spPr>
      </p:pic>
      <p:pic>
        <p:nvPicPr>
          <p:cNvPr id="11"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1120588" y="1196789"/>
            <a:ext cx="9753600" cy="4876800"/>
          </a:xfrm>
          <a:prstGeom prst="rect">
            <a:avLst/>
          </a:prstGeom>
          <a:noFill/>
          <a:ln>
            <a:noFill/>
          </a:ln>
        </p:spPr>
      </p:pic>
      <p:sp>
        <p:nvSpPr>
          <p:cNvPr id="2" name="CasellaDiTesto 1"/>
          <p:cNvSpPr txBox="1"/>
          <p:nvPr/>
        </p:nvSpPr>
        <p:spPr>
          <a:xfrm>
            <a:off x="1120588" y="1326777"/>
            <a:ext cx="4491318" cy="307777"/>
          </a:xfrm>
          <a:prstGeom prst="rect">
            <a:avLst/>
          </a:prstGeom>
          <a:noFill/>
        </p:spPr>
        <p:txBody>
          <a:bodyPr wrap="square" rtlCol="0">
            <a:spAutoFit/>
          </a:bodyPr>
          <a:lstStyle/>
          <a:p>
            <a:r>
              <a:rPr lang="sv-SE" dirty="0" smtClean="0"/>
              <a:t>Varför undervisa så här?</a:t>
            </a:r>
            <a:endParaRPr lang="sv-SE" dirty="0"/>
          </a:p>
        </p:txBody>
      </p:sp>
      <p:sp>
        <p:nvSpPr>
          <p:cNvPr id="3" name="CasellaDiTesto 2"/>
          <p:cNvSpPr txBox="1"/>
          <p:nvPr/>
        </p:nvSpPr>
        <p:spPr>
          <a:xfrm>
            <a:off x="6866965" y="1326776"/>
            <a:ext cx="3496236" cy="307777"/>
          </a:xfrm>
          <a:prstGeom prst="rect">
            <a:avLst/>
          </a:prstGeom>
          <a:noFill/>
        </p:spPr>
        <p:txBody>
          <a:bodyPr wrap="square" rtlCol="0">
            <a:spAutoFit/>
          </a:bodyPr>
          <a:lstStyle/>
          <a:p>
            <a:r>
              <a:rPr lang="sv-SE" dirty="0" smtClean="0"/>
              <a:t>När man lär sig så här</a:t>
            </a:r>
            <a:r>
              <a:rPr lang="it-IT" dirty="0" smtClean="0"/>
              <a:t>?</a:t>
            </a:r>
            <a:endParaRPr lang="it-IT" dirty="0"/>
          </a:p>
        </p:txBody>
      </p:sp>
      <p:pic>
        <p:nvPicPr>
          <p:cNvPr id="5"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21975"/>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2861" y="6015318"/>
            <a:ext cx="979139" cy="842682"/>
          </a:xfrm>
          <a:prstGeom prst="rect">
            <a:avLst/>
          </a:prstGeom>
        </p:spPr>
      </p:pic>
      <p:pic>
        <p:nvPicPr>
          <p:cNvPr id="7"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381000" y="4954805"/>
            <a:ext cx="7772400" cy="1463040"/>
          </a:xfrm>
          <a:prstGeom prst="rect">
            <a:avLst/>
          </a:prstGeom>
          <a:noFill/>
          <a:ln>
            <a:noFill/>
          </a:ln>
        </p:spPr>
        <p:txBody>
          <a:bodyPr spcFirstLastPara="1" wrap="square" lIns="91425" tIns="45700" rIns="91425" bIns="45700" anchor="ctr" anchorCtr="0">
            <a:noAutofit/>
          </a:bodyPr>
          <a:lstStyle/>
          <a:p>
            <a:pPr lvl="0">
              <a:buSzPts val="6000"/>
            </a:pPr>
            <a:r>
              <a:rPr lang="sv-SE" sz="6000" dirty="0">
                <a:latin typeface="+mn-lt"/>
              </a:rPr>
              <a:t>LIVSLÅNGT LÄRANDE</a:t>
            </a:r>
            <a:endParaRPr sz="6000" b="0" i="0" u="none" strike="noStrike" cap="none">
              <a:solidFill>
                <a:srgbClr val="464132"/>
              </a:solidFill>
              <a:latin typeface="+mn-lt"/>
              <a:sym typeface="Questrial"/>
            </a:endParaRPr>
          </a:p>
        </p:txBody>
      </p:sp>
      <p:sp>
        <p:nvSpPr>
          <p:cNvPr id="133" name="Shape 133"/>
          <p:cNvSpPr/>
          <p:nvPr/>
        </p:nvSpPr>
        <p:spPr>
          <a:xfrm>
            <a:off x="2026023" y="1196640"/>
            <a:ext cx="8776447" cy="36278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2800" b="1" dirty="0" smtClean="0">
                <a:latin typeface="Calibri"/>
                <a:ea typeface="Calibri"/>
                <a:cs typeface="Calibri"/>
                <a:sym typeface="Calibri"/>
              </a:rPr>
              <a:t>Hur kan du validera dina kunskaper</a:t>
            </a:r>
            <a:r>
              <a:rPr lang="sv-SE" sz="2800" b="1" dirty="0" smtClean="0">
                <a:solidFill>
                  <a:srgbClr val="000000"/>
                </a:solidFill>
                <a:latin typeface="Calibri"/>
                <a:ea typeface="Calibri"/>
                <a:cs typeface="Calibri"/>
                <a:sym typeface="Calibri"/>
              </a:rPr>
              <a:t>?</a:t>
            </a:r>
            <a:endParaRPr lang="sv-SE" dirty="0" smtClean="0"/>
          </a:p>
          <a:p>
            <a:pPr marL="0" marR="0" lvl="0" indent="0" algn="l" rtl="0">
              <a:spcBef>
                <a:spcPts val="0"/>
              </a:spcBef>
              <a:spcAft>
                <a:spcPts val="0"/>
              </a:spcAft>
              <a:buNone/>
            </a:pPr>
            <a:r>
              <a:rPr lang="en-US" sz="2800" dirty="0" smtClean="0">
                <a:solidFill>
                  <a:srgbClr val="000000"/>
                </a:solidFill>
                <a:latin typeface="Calibri"/>
                <a:ea typeface="Calibri"/>
                <a:cs typeface="Calibri"/>
                <a:sym typeface="Calibri"/>
              </a:rPr>
              <a:t>Steg </a:t>
            </a:r>
            <a:r>
              <a:rPr lang="en-US" sz="2800" dirty="0">
                <a:solidFill>
                  <a:srgbClr val="000000"/>
                </a:solidFill>
                <a:latin typeface="Calibri"/>
                <a:ea typeface="Calibri"/>
                <a:cs typeface="Calibri"/>
                <a:sym typeface="Calibri"/>
              </a:rPr>
              <a:t>3</a:t>
            </a:r>
            <a:endParaRPr dirty="0"/>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lvl="0"/>
            <a:r>
              <a:rPr lang="sv-SE" sz="2800" dirty="0">
                <a:latin typeface="Calibri"/>
                <a:ea typeface="Calibri"/>
                <a:cs typeface="Calibri"/>
                <a:sym typeface="Calibri"/>
              </a:rPr>
              <a:t>En annan viktig aspekt är att veta hur kvalifikationer som </a:t>
            </a:r>
            <a:r>
              <a:rPr lang="sv-SE" sz="2800" dirty="0" smtClean="0">
                <a:latin typeface="Calibri"/>
                <a:ea typeface="Calibri"/>
                <a:cs typeface="Calibri"/>
                <a:sym typeface="Calibri"/>
              </a:rPr>
              <a:t>är uppnådda </a:t>
            </a:r>
            <a:r>
              <a:rPr lang="sv-SE" sz="2800" dirty="0">
                <a:latin typeface="Calibri"/>
                <a:ea typeface="Calibri"/>
                <a:cs typeface="Calibri"/>
                <a:sym typeface="Calibri"/>
              </a:rPr>
              <a:t>utomlands kan erkännas i det nya landet. Detta steg bidrar till att </a:t>
            </a:r>
            <a:r>
              <a:rPr lang="sv-SE" sz="2800" dirty="0" smtClean="0">
                <a:latin typeface="Calibri"/>
                <a:ea typeface="Calibri"/>
                <a:cs typeface="Calibri"/>
                <a:sym typeface="Calibri"/>
              </a:rPr>
              <a:t>förbereda sig </a:t>
            </a:r>
            <a:r>
              <a:rPr lang="sv-SE" sz="2800" dirty="0">
                <a:latin typeface="Calibri"/>
                <a:ea typeface="Calibri"/>
                <a:cs typeface="Calibri"/>
                <a:sym typeface="Calibri"/>
              </a:rPr>
              <a:t>för fortbildning och </a:t>
            </a:r>
            <a:r>
              <a:rPr lang="sv-SE" sz="2800" dirty="0" smtClean="0">
                <a:latin typeface="Calibri"/>
                <a:ea typeface="Calibri"/>
                <a:cs typeface="Calibri"/>
                <a:sym typeface="Calibri"/>
              </a:rPr>
              <a:t>att ta steget </a:t>
            </a:r>
            <a:r>
              <a:rPr lang="sv-SE" sz="2800" dirty="0">
                <a:latin typeface="Calibri"/>
                <a:ea typeface="Calibri"/>
                <a:cs typeface="Calibri"/>
                <a:sym typeface="Calibri"/>
              </a:rPr>
              <a:t>in på arbetsmarknaden.</a:t>
            </a:r>
            <a:endParaRPr sz="1800">
              <a:solidFill>
                <a:schemeClr val="dk1"/>
              </a:solidFill>
              <a:latin typeface="Questrial"/>
              <a:ea typeface="Questrial"/>
              <a:cs typeface="Questrial"/>
              <a:sym typeface="Questrial"/>
            </a:endParaRPr>
          </a:p>
        </p:txBody>
      </p:sp>
      <p:pic>
        <p:nvPicPr>
          <p:cNvPr id="8"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sp>
        <p:nvSpPr>
          <p:cNvPr id="9"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9001080" y="6005891"/>
            <a:ext cx="833837" cy="717630"/>
          </a:xfrm>
          <a:prstGeom prst="rect">
            <a:avLst/>
          </a:prstGeom>
        </p:spPr>
      </p:pic>
      <p:pic>
        <p:nvPicPr>
          <p:cNvPr id="11"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4" name="Rettangolo 3"/>
          <p:cNvSpPr/>
          <p:nvPr/>
        </p:nvSpPr>
        <p:spPr>
          <a:xfrm>
            <a:off x="1640540" y="1156651"/>
            <a:ext cx="9054353" cy="537882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p:cNvSpPr txBox="1"/>
          <p:nvPr/>
        </p:nvSpPr>
        <p:spPr>
          <a:xfrm>
            <a:off x="3783107" y="1559858"/>
            <a:ext cx="4419598" cy="3724096"/>
          </a:xfrm>
          <a:prstGeom prst="rect">
            <a:avLst/>
          </a:prstGeom>
          <a:noFill/>
        </p:spPr>
        <p:txBody>
          <a:bodyPr wrap="square" rtlCol="0">
            <a:spAutoFit/>
          </a:bodyPr>
          <a:lstStyle/>
          <a:p>
            <a:pPr algn="ctr"/>
            <a:r>
              <a:rPr lang="sv-SE" sz="5400" i="1" dirty="0" smtClean="0">
                <a:solidFill>
                  <a:schemeClr val="bg1"/>
                </a:solidFill>
                <a:latin typeface="Georgia" pitchFamily="18" charset="0"/>
              </a:rPr>
              <a:t>“Jag lär mig fortfarande”</a:t>
            </a:r>
          </a:p>
          <a:p>
            <a:pPr algn="ctr"/>
            <a:endParaRPr lang="sv-SE" sz="3600" i="1" dirty="0" smtClean="0">
              <a:solidFill>
                <a:schemeClr val="bg1"/>
              </a:solidFill>
            </a:endParaRPr>
          </a:p>
          <a:p>
            <a:pPr algn="ctr"/>
            <a:endParaRPr lang="sv-SE" sz="3600" i="1" dirty="0" smtClean="0">
              <a:solidFill>
                <a:schemeClr val="bg1"/>
              </a:solidFill>
            </a:endParaRPr>
          </a:p>
          <a:p>
            <a:pPr algn="ctr"/>
            <a:endParaRPr lang="sv-SE" sz="3600" i="1" dirty="0" smtClean="0">
              <a:solidFill>
                <a:schemeClr val="bg1"/>
              </a:solidFill>
            </a:endParaRPr>
          </a:p>
          <a:p>
            <a:pPr algn="ctr"/>
            <a:r>
              <a:rPr lang="sv-SE" sz="2000" dirty="0" smtClean="0">
                <a:solidFill>
                  <a:schemeClr val="bg1"/>
                </a:solidFill>
              </a:rPr>
              <a:t>Michelangelo vid  87 års ålder</a:t>
            </a:r>
            <a:endParaRPr lang="sv-SE" sz="2000" dirty="0">
              <a:solidFill>
                <a:schemeClr val="bg1"/>
              </a:solidFill>
            </a:endParaRPr>
          </a:p>
        </p:txBody>
      </p:sp>
      <p:pic>
        <p:nvPicPr>
          <p:cNvPr id="5"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21975"/>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2861" y="6015318"/>
            <a:ext cx="979139" cy="842682"/>
          </a:xfrm>
          <a:prstGeom prst="rect">
            <a:avLst/>
          </a:prstGeom>
        </p:spPr>
      </p:pic>
      <p:pic>
        <p:nvPicPr>
          <p:cNvPr id="7"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381000" y="4954805"/>
            <a:ext cx="7772400" cy="1463040"/>
          </a:xfrm>
          <a:prstGeom prst="rect">
            <a:avLst/>
          </a:prstGeom>
          <a:noFill/>
          <a:ln>
            <a:noFill/>
          </a:ln>
        </p:spPr>
        <p:txBody>
          <a:bodyPr spcFirstLastPara="1" wrap="square" lIns="91425" tIns="45700" rIns="91425" bIns="45700" anchor="ctr" anchorCtr="0">
            <a:noAutofit/>
          </a:bodyPr>
          <a:lstStyle/>
          <a:p>
            <a:pPr lvl="0">
              <a:buSzPts val="6000"/>
            </a:pPr>
            <a:r>
              <a:rPr lang="sv-SE" sz="6000" dirty="0">
                <a:latin typeface="+mn-lt"/>
              </a:rPr>
              <a:t>LIVSLÅNGT LÄRANDE</a:t>
            </a:r>
            <a:endParaRPr sz="6000" b="0" i="0" u="none" strike="noStrike" cap="none">
              <a:solidFill>
                <a:srgbClr val="464132"/>
              </a:solidFill>
              <a:latin typeface="+mn-lt"/>
              <a:sym typeface="Questrial"/>
            </a:endParaRPr>
          </a:p>
        </p:txBody>
      </p:sp>
      <p:sp>
        <p:nvSpPr>
          <p:cNvPr id="147" name="Shape 147"/>
          <p:cNvSpPr/>
          <p:nvPr/>
        </p:nvSpPr>
        <p:spPr>
          <a:xfrm>
            <a:off x="1658471" y="1196640"/>
            <a:ext cx="9126069" cy="32588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2800" b="1" dirty="0" smtClean="0">
                <a:solidFill>
                  <a:srgbClr val="000000"/>
                </a:solidFill>
                <a:latin typeface="Calibri"/>
                <a:ea typeface="Calibri"/>
                <a:cs typeface="Calibri"/>
                <a:sym typeface="Calibri"/>
              </a:rPr>
              <a:t>Hitta information?</a:t>
            </a:r>
            <a:endParaRPr lang="sv-SE" dirty="0" smtClean="0"/>
          </a:p>
          <a:p>
            <a:pPr marL="0" marR="0" lvl="0" indent="0" algn="l" rtl="0">
              <a:spcBef>
                <a:spcPts val="0"/>
              </a:spcBef>
              <a:spcAft>
                <a:spcPts val="0"/>
              </a:spcAft>
              <a:buNone/>
            </a:pPr>
            <a:endParaRPr lang="sv-SE" sz="2800" b="1" dirty="0" smtClean="0">
              <a:solidFill>
                <a:srgbClr val="000000"/>
              </a:solidFill>
              <a:latin typeface="Calibri"/>
              <a:ea typeface="Calibri"/>
              <a:cs typeface="Calibri"/>
              <a:sym typeface="Calibri"/>
            </a:endParaRPr>
          </a:p>
          <a:p>
            <a:pPr marL="0" marR="0" lvl="0" indent="0" algn="l" rtl="0">
              <a:spcBef>
                <a:spcPts val="0"/>
              </a:spcBef>
              <a:spcAft>
                <a:spcPts val="0"/>
              </a:spcAft>
              <a:buNone/>
            </a:pPr>
            <a:r>
              <a:rPr lang="sv-SE" sz="2800" dirty="0" smtClean="0">
                <a:solidFill>
                  <a:srgbClr val="000000"/>
                </a:solidFill>
                <a:latin typeface="Calibri"/>
                <a:ea typeface="Calibri"/>
                <a:cs typeface="Calibri"/>
                <a:sym typeface="Calibri"/>
              </a:rPr>
              <a:t>Steg 4</a:t>
            </a:r>
            <a:endParaRPr lang="sv-SE" dirty="0" smtClean="0"/>
          </a:p>
          <a:p>
            <a:pPr marL="0" marR="0" lvl="0" indent="0" algn="l" rtl="0">
              <a:spcBef>
                <a:spcPts val="0"/>
              </a:spcBef>
              <a:spcAft>
                <a:spcPts val="0"/>
              </a:spcAft>
              <a:buNone/>
            </a:pPr>
            <a:endParaRPr lang="sv-SE" sz="2800" dirty="0" smtClean="0">
              <a:solidFill>
                <a:srgbClr val="000000"/>
              </a:solidFill>
              <a:latin typeface="Calibri"/>
              <a:ea typeface="Calibri"/>
              <a:cs typeface="Calibri"/>
              <a:sym typeface="Calibri"/>
            </a:endParaRPr>
          </a:p>
          <a:p>
            <a:pPr lvl="0"/>
            <a:r>
              <a:rPr lang="sv-SE" sz="2800" dirty="0" smtClean="0">
                <a:latin typeface="Calibri"/>
                <a:ea typeface="Calibri"/>
                <a:cs typeface="Calibri"/>
                <a:sym typeface="Calibri"/>
              </a:rPr>
              <a:t>Hur man skapar en översikt över befintliga källor och institutioner som stöder professionell utveckling med utbildning och finansiering inom ditt valda yrkesområde? </a:t>
            </a:r>
            <a:endParaRPr lang="sv-SE" sz="2800" dirty="0">
              <a:solidFill>
                <a:schemeClr val="dk1"/>
              </a:solidFill>
              <a:latin typeface="Questrial"/>
              <a:ea typeface="Questrial"/>
              <a:cs typeface="Questrial"/>
              <a:sym typeface="Questrial"/>
            </a:endParaRPr>
          </a:p>
        </p:txBody>
      </p:sp>
      <p:pic>
        <p:nvPicPr>
          <p:cNvPr id="8"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sp>
        <p:nvSpPr>
          <p:cNvPr id="9"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9001080" y="6005891"/>
            <a:ext cx="833837" cy="717630"/>
          </a:xfrm>
          <a:prstGeom prst="rect">
            <a:avLst/>
          </a:prstGeom>
        </p:spPr>
      </p:pic>
      <p:pic>
        <p:nvPicPr>
          <p:cNvPr id="11"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Rettangolo 4"/>
          <p:cNvSpPr/>
          <p:nvPr/>
        </p:nvSpPr>
        <p:spPr>
          <a:xfrm>
            <a:off x="968188" y="1389528"/>
            <a:ext cx="10192871" cy="4894729"/>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p:cNvSpPr txBox="1"/>
          <p:nvPr/>
        </p:nvSpPr>
        <p:spPr>
          <a:xfrm>
            <a:off x="4587201" y="2258178"/>
            <a:ext cx="5459507" cy="2154436"/>
          </a:xfrm>
          <a:prstGeom prst="rect">
            <a:avLst/>
          </a:prstGeom>
          <a:noFill/>
        </p:spPr>
        <p:txBody>
          <a:bodyPr wrap="square" rtlCol="0">
            <a:spAutoFit/>
          </a:bodyPr>
          <a:lstStyle/>
          <a:p>
            <a:pPr algn="r"/>
            <a:r>
              <a:rPr lang="it-IT" sz="2400" b="1" i="1" dirty="0" smtClean="0">
                <a:latin typeface="Lucida Calligraphy" pitchFamily="66" charset="0"/>
              </a:rPr>
              <a:t>“</a:t>
            </a:r>
            <a:r>
              <a:rPr lang="sv-SE" sz="2400" b="1" i="1" dirty="0" smtClean="0">
                <a:latin typeface="Lucida Calligraphy" pitchFamily="66" charset="0"/>
              </a:rPr>
              <a:t>Nu har vi insett att lärande är en livslång process  för att ligga steget före utvecklingen. Och den viktigaste uppgiften nu är att lära människor att lära sig</a:t>
            </a:r>
            <a:r>
              <a:rPr lang="it-IT" sz="2400" b="1" i="1" dirty="0" smtClean="0">
                <a:latin typeface="Lucida Calligraphy" pitchFamily="66" charset="0"/>
              </a:rPr>
              <a:t>. </a:t>
            </a:r>
            <a:endParaRPr lang="it-IT" sz="2400" b="1" i="1" dirty="0" smtClean="0">
              <a:latin typeface="Lucida Calligraphy" pitchFamily="66" charset="0"/>
            </a:endParaRPr>
          </a:p>
          <a:p>
            <a:r>
              <a:rPr lang="it-IT" dirty="0" smtClean="0"/>
              <a:t>Peter </a:t>
            </a:r>
            <a:r>
              <a:rPr lang="it-IT" dirty="0" smtClean="0"/>
              <a:t>Drucker</a:t>
            </a:r>
            <a:endParaRPr lang="it-IT" dirty="0"/>
          </a:p>
        </p:txBody>
      </p:sp>
      <p:pic>
        <p:nvPicPr>
          <p:cNvPr id="4"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21975"/>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2861" y="6015318"/>
            <a:ext cx="979139" cy="842682"/>
          </a:xfrm>
          <a:prstGeom prst="rect">
            <a:avLst/>
          </a:prstGeom>
        </p:spPr>
      </p:pic>
      <p:pic>
        <p:nvPicPr>
          <p:cNvPr id="7"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456</Words>
  <Application>Microsoft Macintosh PowerPoint</Application>
  <PresentationFormat>Bredbild</PresentationFormat>
  <Paragraphs>41</Paragraphs>
  <Slides>9</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Calibri</vt:lpstr>
      <vt:lpstr>Georgia</vt:lpstr>
      <vt:lpstr>Lucida Calligraphy</vt:lpstr>
      <vt:lpstr>Noto Sans Symbols</vt:lpstr>
      <vt:lpstr>Questrial</vt:lpstr>
      <vt:lpstr>Arial</vt:lpstr>
      <vt:lpstr>Integral</vt:lpstr>
      <vt:lpstr>LIVSLÅNGT LÄRANDE </vt:lpstr>
      <vt:lpstr>LIVSLÅNGT LÄRANDE  </vt:lpstr>
      <vt:lpstr>PowerPoint-presentation</vt:lpstr>
      <vt:lpstr>LIVSLÅNGT LÄRANDE</vt:lpstr>
      <vt:lpstr>PowerPoint-presentation</vt:lpstr>
      <vt:lpstr>LIVSLÅNGT LÄRANDE</vt:lpstr>
      <vt:lpstr>PowerPoint-presentation</vt:lpstr>
      <vt:lpstr>LIVSLÅNGT LÄRANDE</vt:lpstr>
      <vt:lpstr>PowerPoint-presentation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LONG LEARNING</dc:title>
  <dc:creator>Utente</dc:creator>
  <cp:lastModifiedBy>Per Lindgren</cp:lastModifiedBy>
  <cp:revision>14</cp:revision>
  <dcterms:modified xsi:type="dcterms:W3CDTF">2018-08-03T09:12:29Z</dcterms:modified>
</cp:coreProperties>
</file>