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0" r:id="rId3"/>
    <p:sldId id="277" r:id="rId4"/>
    <p:sldId id="274" r:id="rId5"/>
    <p:sldId id="275" r:id="rId6"/>
    <p:sldId id="279" r:id="rId7"/>
    <p:sldId id="276" r:id="rId8"/>
    <p:sldId id="281" r:id="rId9"/>
    <p:sldId id="282" r:id="rId10"/>
    <p:sldId id="283" r:id="rId11"/>
    <p:sldId id="268" r:id="rId12"/>
    <p:sldId id="287"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 Kronika" initials="K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5" autoAdjust="0"/>
    <p:restoredTop sz="80552" autoAdjust="0"/>
  </p:normalViewPr>
  <p:slideViewPr>
    <p:cSldViewPr snapToGrid="0">
      <p:cViewPr>
        <p:scale>
          <a:sx n="400" d="100"/>
          <a:sy n="400" d="100"/>
        </p:scale>
        <p:origin x="-12744" y="-59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33"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5445F-DA21-4D35-81A5-19235DFD1085}" type="doc">
      <dgm:prSet loTypeId="urn:microsoft.com/office/officeart/2005/8/layout/venn1" loCatId="relationship" qsTypeId="urn:microsoft.com/office/officeart/2005/8/quickstyle/simple1" qsCatId="simple" csTypeId="urn:microsoft.com/office/officeart/2005/8/colors/colorful4" csCatId="colorful" phldr="1"/>
      <dgm:spPr/>
    </dgm:pt>
    <dgm:pt modelId="{4A8B0BB3-D796-4E3E-83B5-05539683E050}">
      <dgm:prSet phldrT="[Text]"/>
      <dgm:spPr/>
      <dgm:t>
        <a:bodyPr/>
        <a:lstStyle/>
        <a:p>
          <a:r>
            <a:rPr lang="de-AT" err="1" smtClean="0"/>
            <a:t>Styrkor</a:t>
          </a:r>
          <a:endParaRPr lang="de-AT"/>
        </a:p>
      </dgm:t>
    </dgm:pt>
    <dgm:pt modelId="{58A37B5F-4A53-430D-94D2-E20BFFD3B1F4}" type="parTrans" cxnId="{65FB76CA-EC00-405E-8220-AC9E06ED213A}">
      <dgm:prSet/>
      <dgm:spPr/>
      <dgm:t>
        <a:bodyPr/>
        <a:lstStyle/>
        <a:p>
          <a:endParaRPr lang="de-AT"/>
        </a:p>
      </dgm:t>
    </dgm:pt>
    <dgm:pt modelId="{C87E08C6-2655-4002-A6B6-B4B7CEFA27B0}" type="sibTrans" cxnId="{65FB76CA-EC00-405E-8220-AC9E06ED213A}">
      <dgm:prSet/>
      <dgm:spPr/>
      <dgm:t>
        <a:bodyPr/>
        <a:lstStyle/>
        <a:p>
          <a:endParaRPr lang="de-AT"/>
        </a:p>
      </dgm:t>
    </dgm:pt>
    <dgm:pt modelId="{41F8BDC1-B467-471B-AA6D-B8CB0A3767CC}">
      <dgm:prSet phldrT="[Text]"/>
      <dgm:spPr/>
      <dgm:t>
        <a:bodyPr/>
        <a:lstStyle/>
        <a:p>
          <a:r>
            <a:rPr lang="de-AT" err="1" smtClean="0"/>
            <a:t>Svagheter</a:t>
          </a:r>
          <a:endParaRPr lang="de-AT"/>
        </a:p>
      </dgm:t>
    </dgm:pt>
    <dgm:pt modelId="{5BFB36CD-A13D-40F8-89FA-5D314B91972D}" type="parTrans" cxnId="{3380607B-0BBF-4463-872F-24C786BC9DDA}">
      <dgm:prSet/>
      <dgm:spPr/>
      <dgm:t>
        <a:bodyPr/>
        <a:lstStyle/>
        <a:p>
          <a:endParaRPr lang="de-AT"/>
        </a:p>
      </dgm:t>
    </dgm:pt>
    <dgm:pt modelId="{EADCDC78-24FD-4294-94E8-CCE8911D08FF}" type="sibTrans" cxnId="{3380607B-0BBF-4463-872F-24C786BC9DDA}">
      <dgm:prSet/>
      <dgm:spPr/>
      <dgm:t>
        <a:bodyPr/>
        <a:lstStyle/>
        <a:p>
          <a:endParaRPr lang="de-AT"/>
        </a:p>
      </dgm:t>
    </dgm:pt>
    <dgm:pt modelId="{AD9A3711-9069-494E-A30C-2CF212078E64}" type="pres">
      <dgm:prSet presAssocID="{75B5445F-DA21-4D35-81A5-19235DFD1085}" presName="compositeShape" presStyleCnt="0">
        <dgm:presLayoutVars>
          <dgm:chMax val="7"/>
          <dgm:dir/>
          <dgm:resizeHandles val="exact"/>
        </dgm:presLayoutVars>
      </dgm:prSet>
      <dgm:spPr/>
    </dgm:pt>
    <dgm:pt modelId="{48263069-C1BE-4AC6-88F2-0D9B8A78459E}" type="pres">
      <dgm:prSet presAssocID="{4A8B0BB3-D796-4E3E-83B5-05539683E050}" presName="circ1" presStyleLbl="vennNode1" presStyleIdx="0" presStyleCnt="2"/>
      <dgm:spPr/>
      <dgm:t>
        <a:bodyPr/>
        <a:lstStyle/>
        <a:p>
          <a:endParaRPr lang="de-AT"/>
        </a:p>
      </dgm:t>
    </dgm:pt>
    <dgm:pt modelId="{B158D3FE-1F27-4F2C-A4D1-CDAC7466A581}" type="pres">
      <dgm:prSet presAssocID="{4A8B0BB3-D796-4E3E-83B5-05539683E050}" presName="circ1Tx" presStyleLbl="revTx" presStyleIdx="0" presStyleCnt="0">
        <dgm:presLayoutVars>
          <dgm:chMax val="0"/>
          <dgm:chPref val="0"/>
          <dgm:bulletEnabled val="1"/>
        </dgm:presLayoutVars>
      </dgm:prSet>
      <dgm:spPr/>
      <dgm:t>
        <a:bodyPr/>
        <a:lstStyle/>
        <a:p>
          <a:endParaRPr lang="de-AT"/>
        </a:p>
      </dgm:t>
    </dgm:pt>
    <dgm:pt modelId="{83DF0C9E-1204-49BB-925A-D6E29DB1BA15}" type="pres">
      <dgm:prSet presAssocID="{41F8BDC1-B467-471B-AA6D-B8CB0A3767CC}" presName="circ2" presStyleLbl="vennNode1" presStyleIdx="1" presStyleCnt="2"/>
      <dgm:spPr/>
      <dgm:t>
        <a:bodyPr/>
        <a:lstStyle/>
        <a:p>
          <a:endParaRPr lang="de-AT"/>
        </a:p>
      </dgm:t>
    </dgm:pt>
    <dgm:pt modelId="{389CEBE9-92F7-4C52-99C0-F3C43B9282EA}" type="pres">
      <dgm:prSet presAssocID="{41F8BDC1-B467-471B-AA6D-B8CB0A3767CC}" presName="circ2Tx" presStyleLbl="revTx" presStyleIdx="0" presStyleCnt="0">
        <dgm:presLayoutVars>
          <dgm:chMax val="0"/>
          <dgm:chPref val="0"/>
          <dgm:bulletEnabled val="1"/>
        </dgm:presLayoutVars>
      </dgm:prSet>
      <dgm:spPr/>
      <dgm:t>
        <a:bodyPr/>
        <a:lstStyle/>
        <a:p>
          <a:endParaRPr lang="de-AT"/>
        </a:p>
      </dgm:t>
    </dgm:pt>
  </dgm:ptLst>
  <dgm:cxnLst>
    <dgm:cxn modelId="{3E75E488-7AA0-451F-9A5D-0CBB5279E0E7}" type="presOf" srcId="{4A8B0BB3-D796-4E3E-83B5-05539683E050}" destId="{48263069-C1BE-4AC6-88F2-0D9B8A78459E}" srcOrd="0" destOrd="0" presId="urn:microsoft.com/office/officeart/2005/8/layout/venn1"/>
    <dgm:cxn modelId="{2CC35BD6-E8B7-43BB-9BCD-9796AFDDD3F5}" type="presOf" srcId="{75B5445F-DA21-4D35-81A5-19235DFD1085}" destId="{AD9A3711-9069-494E-A30C-2CF212078E64}" srcOrd="0" destOrd="0" presId="urn:microsoft.com/office/officeart/2005/8/layout/venn1"/>
    <dgm:cxn modelId="{3380607B-0BBF-4463-872F-24C786BC9DDA}" srcId="{75B5445F-DA21-4D35-81A5-19235DFD1085}" destId="{41F8BDC1-B467-471B-AA6D-B8CB0A3767CC}" srcOrd="1" destOrd="0" parTransId="{5BFB36CD-A13D-40F8-89FA-5D314B91972D}" sibTransId="{EADCDC78-24FD-4294-94E8-CCE8911D08FF}"/>
    <dgm:cxn modelId="{12F42C40-9DE4-47F0-9086-486CC06D90AD}" type="presOf" srcId="{4A8B0BB3-D796-4E3E-83B5-05539683E050}" destId="{B158D3FE-1F27-4F2C-A4D1-CDAC7466A581}" srcOrd="1" destOrd="0" presId="urn:microsoft.com/office/officeart/2005/8/layout/venn1"/>
    <dgm:cxn modelId="{65FB76CA-EC00-405E-8220-AC9E06ED213A}" srcId="{75B5445F-DA21-4D35-81A5-19235DFD1085}" destId="{4A8B0BB3-D796-4E3E-83B5-05539683E050}" srcOrd="0" destOrd="0" parTransId="{58A37B5F-4A53-430D-94D2-E20BFFD3B1F4}" sibTransId="{C87E08C6-2655-4002-A6B6-B4B7CEFA27B0}"/>
    <dgm:cxn modelId="{53E770A9-6410-451D-B6D6-5CF7C5E4BB4B}" type="presOf" srcId="{41F8BDC1-B467-471B-AA6D-B8CB0A3767CC}" destId="{389CEBE9-92F7-4C52-99C0-F3C43B9282EA}" srcOrd="1" destOrd="0" presId="urn:microsoft.com/office/officeart/2005/8/layout/venn1"/>
    <dgm:cxn modelId="{A22BF6BD-4DE0-484E-80D6-96C8B6902FEA}" type="presOf" srcId="{41F8BDC1-B467-471B-AA6D-B8CB0A3767CC}" destId="{83DF0C9E-1204-49BB-925A-D6E29DB1BA15}" srcOrd="0" destOrd="0" presId="urn:microsoft.com/office/officeart/2005/8/layout/venn1"/>
    <dgm:cxn modelId="{5F80A9D7-F76D-4636-852A-7B1F437C687E}" type="presParOf" srcId="{AD9A3711-9069-494E-A30C-2CF212078E64}" destId="{48263069-C1BE-4AC6-88F2-0D9B8A78459E}" srcOrd="0" destOrd="0" presId="urn:microsoft.com/office/officeart/2005/8/layout/venn1"/>
    <dgm:cxn modelId="{611439BE-04A8-4443-A24A-F7A47AE8935C}" type="presParOf" srcId="{AD9A3711-9069-494E-A30C-2CF212078E64}" destId="{B158D3FE-1F27-4F2C-A4D1-CDAC7466A581}" srcOrd="1" destOrd="0" presId="urn:microsoft.com/office/officeart/2005/8/layout/venn1"/>
    <dgm:cxn modelId="{24B9BA84-AA9D-4E02-9A32-62C19E4FA304}" type="presParOf" srcId="{AD9A3711-9069-494E-A30C-2CF212078E64}" destId="{83DF0C9E-1204-49BB-925A-D6E29DB1BA15}" srcOrd="2" destOrd="0" presId="urn:microsoft.com/office/officeart/2005/8/layout/venn1"/>
    <dgm:cxn modelId="{61A3E9AF-AF1D-4972-97C8-AA88DE5BDDA4}" type="presParOf" srcId="{AD9A3711-9069-494E-A30C-2CF212078E64}" destId="{389CEBE9-92F7-4C52-99C0-F3C43B9282EA}"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63069-C1BE-4AC6-88F2-0D9B8A78459E}">
      <dsp:nvSpPr>
        <dsp:cNvPr id="0" name=""/>
        <dsp:cNvSpPr/>
      </dsp:nvSpPr>
      <dsp:spPr>
        <a:xfrm>
          <a:off x="100343" y="202210"/>
          <a:ext cx="2475136" cy="2475136"/>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de-AT" sz="2700" kern="1200" err="1" smtClean="0"/>
            <a:t>Styrkor</a:t>
          </a:r>
          <a:endParaRPr lang="de-AT" sz="2700" kern="1200"/>
        </a:p>
      </dsp:txBody>
      <dsp:txXfrm>
        <a:off x="445970" y="494081"/>
        <a:ext cx="1427105" cy="1891393"/>
      </dsp:txXfrm>
    </dsp:sp>
    <dsp:sp modelId="{83DF0C9E-1204-49BB-925A-D6E29DB1BA15}">
      <dsp:nvSpPr>
        <dsp:cNvPr id="0" name=""/>
        <dsp:cNvSpPr/>
      </dsp:nvSpPr>
      <dsp:spPr>
        <a:xfrm>
          <a:off x="1884225" y="202210"/>
          <a:ext cx="2475136" cy="2475136"/>
        </a:xfrm>
        <a:prstGeom prst="ellipse">
          <a:avLst/>
        </a:prstGeom>
        <a:solidFill>
          <a:schemeClr val="accent4">
            <a:alpha val="50000"/>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r>
            <a:rPr lang="de-AT" sz="2700" kern="1200" err="1" smtClean="0"/>
            <a:t>Svagheter</a:t>
          </a:r>
          <a:endParaRPr lang="de-AT" sz="2700" kern="1200"/>
        </a:p>
      </dsp:txBody>
      <dsp:txXfrm>
        <a:off x="2586629" y="494081"/>
        <a:ext cx="1427105" cy="189139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AB8AD-C918-4719-91DD-202328082852}" type="datetimeFigureOut">
              <a:rPr lang="de-AT" smtClean="0"/>
              <a:t>03.08.18</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771D2-89AB-4CC3-84EE-80891D5D002B}" type="slidenum">
              <a:rPr lang="de-AT" smtClean="0"/>
              <a:t>‹Nr.›</a:t>
            </a:fld>
            <a:endParaRPr lang="de-AT"/>
          </a:p>
        </p:txBody>
      </p:sp>
    </p:spTree>
    <p:extLst>
      <p:ext uri="{BB962C8B-B14F-4D97-AF65-F5344CB8AC3E}">
        <p14:creationId xmlns:p14="http://schemas.microsoft.com/office/powerpoint/2010/main" val="255767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noProof="0" smtClean="0"/>
          </a:p>
        </p:txBody>
      </p:sp>
      <p:sp>
        <p:nvSpPr>
          <p:cNvPr id="4" name="Slide Number Placeholder 3"/>
          <p:cNvSpPr>
            <a:spLocks noGrp="1"/>
          </p:cNvSpPr>
          <p:nvPr>
            <p:ph type="sldNum" sz="quarter" idx="10"/>
          </p:nvPr>
        </p:nvSpPr>
        <p:spPr/>
        <p:txBody>
          <a:bodyPr/>
          <a:lstStyle/>
          <a:p>
            <a:fld id="{91D771D2-89AB-4CC3-84EE-80891D5D002B}" type="slidenum">
              <a:rPr lang="de-AT" smtClean="0"/>
              <a:t>2</a:t>
            </a:fld>
            <a:endParaRPr lang="de-AT"/>
          </a:p>
        </p:txBody>
      </p:sp>
    </p:spTree>
    <p:extLst>
      <p:ext uri="{BB962C8B-B14F-4D97-AF65-F5344CB8AC3E}">
        <p14:creationId xmlns:p14="http://schemas.microsoft.com/office/powerpoint/2010/main" val="3046875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11</a:t>
            </a:fld>
            <a:endParaRPr lang="de-AT"/>
          </a:p>
        </p:txBody>
      </p:sp>
    </p:spTree>
    <p:extLst>
      <p:ext uri="{BB962C8B-B14F-4D97-AF65-F5344CB8AC3E}">
        <p14:creationId xmlns:p14="http://schemas.microsoft.com/office/powerpoint/2010/main" val="183887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3</a:t>
            </a:fld>
            <a:endParaRPr lang="de-AT"/>
          </a:p>
        </p:txBody>
      </p:sp>
    </p:spTree>
    <p:extLst>
      <p:ext uri="{BB962C8B-B14F-4D97-AF65-F5344CB8AC3E}">
        <p14:creationId xmlns:p14="http://schemas.microsoft.com/office/powerpoint/2010/main" val="163901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4</a:t>
            </a:fld>
            <a:endParaRPr lang="de-AT"/>
          </a:p>
        </p:txBody>
      </p:sp>
    </p:spTree>
    <p:extLst>
      <p:ext uri="{BB962C8B-B14F-4D97-AF65-F5344CB8AC3E}">
        <p14:creationId xmlns:p14="http://schemas.microsoft.com/office/powerpoint/2010/main" val="204855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5</a:t>
            </a:fld>
            <a:endParaRPr lang="de-AT"/>
          </a:p>
        </p:txBody>
      </p:sp>
    </p:spTree>
    <p:extLst>
      <p:ext uri="{BB962C8B-B14F-4D97-AF65-F5344CB8AC3E}">
        <p14:creationId xmlns:p14="http://schemas.microsoft.com/office/powerpoint/2010/main" val="241868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6</a:t>
            </a:fld>
            <a:endParaRPr lang="de-AT"/>
          </a:p>
        </p:txBody>
      </p:sp>
    </p:spTree>
    <p:extLst>
      <p:ext uri="{BB962C8B-B14F-4D97-AF65-F5344CB8AC3E}">
        <p14:creationId xmlns:p14="http://schemas.microsoft.com/office/powerpoint/2010/main" val="306688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smtClean="0"/>
          </a:p>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7</a:t>
            </a:fld>
            <a:endParaRPr lang="de-AT"/>
          </a:p>
        </p:txBody>
      </p:sp>
    </p:spTree>
    <p:extLst>
      <p:ext uri="{BB962C8B-B14F-4D97-AF65-F5344CB8AC3E}">
        <p14:creationId xmlns:p14="http://schemas.microsoft.com/office/powerpoint/2010/main" val="107573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8</a:t>
            </a:fld>
            <a:endParaRPr lang="de-AT"/>
          </a:p>
        </p:txBody>
      </p:sp>
    </p:spTree>
    <p:extLst>
      <p:ext uri="{BB962C8B-B14F-4D97-AF65-F5344CB8AC3E}">
        <p14:creationId xmlns:p14="http://schemas.microsoft.com/office/powerpoint/2010/main" val="2245017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In this step, the results of the previous reflections are summarised to create a competence profile.</a:t>
            </a:r>
          </a:p>
          <a:p>
            <a:r>
              <a:rPr lang="en-GB" smtClean="0"/>
              <a:t>First, each competence is listed individually. In a second step, it is recorded in which context or in which activities it was applied (at which workplace or learning</a:t>
            </a:r>
            <a:r>
              <a:rPr lang="en-GB" baseline="0" smtClean="0"/>
              <a:t> setting) </a:t>
            </a:r>
            <a:r>
              <a:rPr lang="en-GB" smtClean="0"/>
              <a:t>and by what result/success it has become visible. In addition, each competence is assigned to a certain level. The rating items are</a:t>
            </a:r>
            <a:r>
              <a:rPr lang="en-GB" baseline="0" smtClean="0"/>
              <a:t> </a:t>
            </a:r>
            <a:r>
              <a:rPr lang="en-GB" smtClean="0"/>
              <a:t>up to the participant (e.g.</a:t>
            </a:r>
            <a:r>
              <a:rPr lang="en-GB" baseline="0" smtClean="0"/>
              <a:t> </a:t>
            </a:r>
            <a:r>
              <a:rPr lang="en-GB" smtClean="0"/>
              <a:t>from low to high, 5 point scale, etc.)</a:t>
            </a:r>
            <a:endParaRPr lang="de-AT" smtClean="0"/>
          </a:p>
          <a:p>
            <a:endParaRPr lang="de-AT"/>
          </a:p>
        </p:txBody>
      </p:sp>
      <p:sp>
        <p:nvSpPr>
          <p:cNvPr id="4" name="Slide Number Placeholder 3"/>
          <p:cNvSpPr>
            <a:spLocks noGrp="1"/>
          </p:cNvSpPr>
          <p:nvPr>
            <p:ph type="sldNum" sz="quarter" idx="10"/>
          </p:nvPr>
        </p:nvSpPr>
        <p:spPr/>
        <p:txBody>
          <a:bodyPr/>
          <a:lstStyle/>
          <a:p>
            <a:fld id="{91D771D2-89AB-4CC3-84EE-80891D5D002B}" type="slidenum">
              <a:rPr lang="de-AT" smtClean="0"/>
              <a:t>9</a:t>
            </a:fld>
            <a:endParaRPr lang="de-AT"/>
          </a:p>
        </p:txBody>
      </p:sp>
    </p:spTree>
    <p:extLst>
      <p:ext uri="{BB962C8B-B14F-4D97-AF65-F5344CB8AC3E}">
        <p14:creationId xmlns:p14="http://schemas.microsoft.com/office/powerpoint/2010/main" val="2701204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10"/>
          </p:nvPr>
        </p:nvSpPr>
        <p:spPr/>
        <p:txBody>
          <a:bodyPr/>
          <a:lstStyle/>
          <a:p>
            <a:fld id="{91D771D2-89AB-4CC3-84EE-80891D5D002B}" type="slidenum">
              <a:rPr lang="de-AT" smtClean="0"/>
              <a:t>10</a:t>
            </a:fld>
            <a:endParaRPr lang="de-AT"/>
          </a:p>
        </p:txBody>
      </p:sp>
    </p:spTree>
    <p:extLst>
      <p:ext uri="{BB962C8B-B14F-4D97-AF65-F5344CB8AC3E}">
        <p14:creationId xmlns:p14="http://schemas.microsoft.com/office/powerpoint/2010/main" val="11849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a:pPr/>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Klicka här för att ändra mall för rubrikformat</a:t>
            </a:r>
            <a:endParaRPr lang="en-US" dirty="0"/>
          </a:p>
        </p:txBody>
      </p:sp>
      <p:sp>
        <p:nvSpPr>
          <p:cNvPr id="3" name="Content Placeholder 2"/>
          <p:cNvSpPr>
            <a:spLocks noGrp="1"/>
          </p:cNvSpPr>
          <p:nvPr>
            <p:ph idx="1"/>
          </p:nvPr>
        </p:nvSpPr>
        <p:spPr/>
        <p:txBody>
          <a:bodyPr/>
          <a:lstStyle>
            <a:lvl2pPr>
              <a:defRPr sz="2200"/>
            </a:lvl2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‹Nr.›</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a:t>8/3/18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a:t>8/3/18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t>8/3/18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C7616CA0-919D-4A49-9C8A-62FDFB3A5183}" type="datetimeFigureOut">
              <a:rPr lang="en-US"/>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a:t>‹Nr.›</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a:pPr/>
              <a:t>8/3/18</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a:pPr/>
              <a:t>‹Nr.›</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p:nvPr>
        </p:nvSpPr>
        <p:spPr>
          <a:xfrm>
            <a:off x="381000" y="4954805"/>
            <a:ext cx="7772400" cy="1463040"/>
          </a:xfrm>
        </p:spPr>
        <p:txBody>
          <a:bodyPr/>
          <a:lstStyle/>
          <a:p>
            <a:r>
              <a:rPr lang="en-GB" dirty="0" smtClean="0"/>
              <a:t>KOMPETENSANALYS</a:t>
            </a:r>
            <a:endParaRPr lang="sv-SE" dirty="0">
              <a:solidFill>
                <a:srgbClr val="FF0000"/>
              </a:solidFill>
            </a:endParaRPr>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2"/>
          <a:stretch>
            <a:fillRect/>
          </a:stretch>
        </p:blipFill>
        <p:spPr>
          <a:xfrm>
            <a:off x="45334" y="81340"/>
            <a:ext cx="833837" cy="717630"/>
          </a:xfrm>
          <a:prstGeom prst="rect">
            <a:avLst/>
          </a:prstGeom>
        </p:spPr>
      </p:pic>
      <p:sp>
        <p:nvSpPr>
          <p:cNvPr id="8" name="Underrubrik 2">
            <a:extLst>
              <a:ext uri="{FF2B5EF4-FFF2-40B4-BE49-F238E27FC236}">
                <a16:creationId xmlns:a16="http://schemas.microsoft.com/office/drawing/2014/main" xmlns="" id="{FA56E0CB-60F5-4109-9EB0-286BBE8F9848}"/>
              </a:ext>
            </a:extLst>
          </p:cNvPr>
          <p:cNvSpPr txBox="1">
            <a:spLocks/>
          </p:cNvSpPr>
          <p:nvPr/>
        </p:nvSpPr>
        <p:spPr>
          <a:xfrm>
            <a:off x="8610600" y="4960137"/>
            <a:ext cx="3200400" cy="1104997"/>
          </a:xfrm>
          <a:prstGeom prst="rect">
            <a:avLst/>
          </a:prstGeom>
        </p:spPr>
        <p:txBody>
          <a:bodyPr vert="horz" lIns="91440" tIns="45720" rIns="91440" bIns="45720" rtlCol="0" anchor="ctr">
            <a:normAutofit fontScale="62500" lnSpcReduction="20000"/>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r>
              <a:rPr lang="en-GB" dirty="0" smtClean="0"/>
              <a:t>The “MiGreat </a:t>
            </a:r>
            <a:r>
              <a:rPr lang="en-US" dirty="0" smtClean="0"/>
              <a:t>(Supporting Migrants into CVET) </a:t>
            </a:r>
            <a:r>
              <a:rPr lang="en-GB" dirty="0" smtClean="0"/>
              <a:t>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9"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spTree>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EXPEMPEL PÅ kompetensprofil</a:t>
            </a:r>
            <a:endParaRPr lang="sv-SE">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990790"/>
              </p:ext>
            </p:extLst>
          </p:nvPr>
        </p:nvGraphicFramePr>
        <p:xfrm>
          <a:off x="1023938" y="2286000"/>
          <a:ext cx="9720261" cy="2987040"/>
        </p:xfrm>
        <a:graphic>
          <a:graphicData uri="http://schemas.openxmlformats.org/drawingml/2006/table">
            <a:tbl>
              <a:tblPr firstRow="1" bandRow="1">
                <a:tableStyleId>{21E4AEA4-8DFA-4A89-87EB-49C32662AFE0}</a:tableStyleId>
              </a:tblPr>
              <a:tblGrid>
                <a:gridCol w="3240087"/>
                <a:gridCol w="3240087"/>
                <a:gridCol w="3240087"/>
              </a:tblGrid>
              <a:tr h="370840">
                <a:tc>
                  <a:txBody>
                    <a:bodyPr/>
                    <a:lstStyle/>
                    <a:p>
                      <a:r>
                        <a:rPr lang="sv-SE" sz="2000" noProof="0" smtClean="0"/>
                        <a:t>Jag</a:t>
                      </a:r>
                      <a:r>
                        <a:rPr lang="sv-SE" sz="2000" baseline="0" noProof="0" smtClean="0"/>
                        <a:t> kan/har</a:t>
                      </a:r>
                      <a:endParaRPr lang="sv-SE" sz="2000" noProof="0"/>
                    </a:p>
                  </a:txBody>
                  <a:tcPr/>
                </a:tc>
                <a:tc>
                  <a:txBody>
                    <a:bodyPr/>
                    <a:lstStyle/>
                    <a:p>
                      <a:r>
                        <a:rPr lang="sv-SE" sz="2000" noProof="0" smtClean="0"/>
                        <a:t>Kompetensnivå</a:t>
                      </a:r>
                      <a:endParaRPr lang="sv-SE" sz="2000" noProof="0"/>
                    </a:p>
                  </a:txBody>
                  <a:tcPr/>
                </a:tc>
                <a:tc>
                  <a:txBody>
                    <a:bodyPr/>
                    <a:lstStyle/>
                    <a:p>
                      <a:r>
                        <a:rPr lang="sv-SE" sz="2000" noProof="0" smtClean="0"/>
                        <a:t>Bevis</a:t>
                      </a:r>
                      <a:endParaRPr lang="sv-SE" sz="2000" noProof="0"/>
                    </a:p>
                  </a:txBody>
                  <a:tcPr/>
                </a:tc>
              </a:tr>
              <a:tr h="370840">
                <a:tc>
                  <a:txBody>
                    <a:bodyPr/>
                    <a:lstStyle/>
                    <a:p>
                      <a:r>
                        <a:rPr lang="sv-SE" sz="2000" noProof="0" smtClean="0"/>
                        <a:t>Beskrivning av uppgifter, kvalifikationer och färdigheter</a:t>
                      </a:r>
                      <a:endParaRPr lang="sv-SE" sz="2000" noProof="0"/>
                    </a:p>
                  </a:txBody>
                  <a:tcPr/>
                </a:tc>
                <a:tc>
                  <a:txBody>
                    <a:bodyPr/>
                    <a:lstStyle/>
                    <a:p>
                      <a:r>
                        <a:rPr lang="sv-SE" sz="2000" noProof="0" smtClean="0"/>
                        <a:t>Numeriskt betyg 1-5 eller "lågt - högt"</a:t>
                      </a:r>
                      <a:endParaRPr lang="sv-SE" sz="2000" noProof="0"/>
                    </a:p>
                  </a:txBody>
                  <a:tcPr/>
                </a:tc>
                <a:tc>
                  <a:txBody>
                    <a:bodyPr/>
                    <a:lstStyle/>
                    <a:p>
                      <a:r>
                        <a:rPr lang="sv-SE" sz="2000" noProof="0" smtClean="0"/>
                        <a:t>Certifiering, genomförande av en viss åtgärd, projekt</a:t>
                      </a:r>
                      <a:endParaRPr lang="sv-SE" sz="2000" noProof="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en-GB" sz="2000" noProof="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r>
            </a:tbl>
          </a:graphicData>
        </a:graphic>
      </p:graphicFrame>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1270125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Resultat av kompetensprofil</a:t>
            </a:r>
            <a:endParaRPr lang="sv-SE"/>
          </a:p>
        </p:txBody>
      </p:sp>
      <p:sp>
        <p:nvSpPr>
          <p:cNvPr id="3" name="Content Placeholder 2"/>
          <p:cNvSpPr>
            <a:spLocks noGrp="1"/>
          </p:cNvSpPr>
          <p:nvPr>
            <p:ph idx="1"/>
          </p:nvPr>
        </p:nvSpPr>
        <p:spPr>
          <a:xfrm>
            <a:off x="1024128" y="2101620"/>
            <a:ext cx="9720071" cy="4207740"/>
          </a:xfrm>
        </p:spPr>
        <p:txBody>
          <a:bodyPr>
            <a:normAutofit/>
          </a:bodyPr>
          <a:lstStyle/>
          <a:p>
            <a:pPr marL="0" indent="0">
              <a:buNone/>
            </a:pPr>
            <a:endParaRPr lang="en-GB"/>
          </a:p>
          <a:p>
            <a:endParaRPr lang="de-AT" smtClean="0"/>
          </a:p>
          <a:p>
            <a:endParaRPr lang="de-AT"/>
          </a:p>
          <a:p>
            <a:endParaRPr lang="en-GB" smtClean="0"/>
          </a:p>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157" y="3208421"/>
            <a:ext cx="6016649" cy="294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elle 3"/>
          <p:cNvGraphicFramePr>
            <a:graphicFrameLocks noGrp="1"/>
          </p:cNvGraphicFramePr>
          <p:nvPr>
            <p:extLst>
              <p:ext uri="{D42A27DB-BD31-4B8C-83A1-F6EECF244321}">
                <p14:modId xmlns:p14="http://schemas.microsoft.com/office/powerpoint/2010/main" val="1103023617"/>
              </p:ext>
            </p:extLst>
          </p:nvPr>
        </p:nvGraphicFramePr>
        <p:xfrm>
          <a:off x="733745" y="2101620"/>
          <a:ext cx="3902423" cy="4266451"/>
        </p:xfrm>
        <a:graphic>
          <a:graphicData uri="http://schemas.openxmlformats.org/drawingml/2006/table">
            <a:tbl>
              <a:tblPr firstRow="1" bandRow="1">
                <a:tableStyleId>{21E4AEA4-8DFA-4A89-87EB-49C32662AFE0}</a:tableStyleId>
              </a:tblPr>
              <a:tblGrid>
                <a:gridCol w="3902423"/>
              </a:tblGrid>
              <a:tr h="480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2200" noProof="0" smtClean="0"/>
                        <a:t>Profilen fungerar som:</a:t>
                      </a:r>
                      <a:endParaRPr lang="sv-SE" sz="2200" noProof="0" smtClean="0"/>
                    </a:p>
                  </a:txBody>
                  <a:tcPr/>
                </a:tc>
              </a:tr>
              <a:tr h="3786404">
                <a:tc>
                  <a:txBody>
                    <a:bodyPr/>
                    <a:lstStyle/>
                    <a:p>
                      <a:pPr marL="457200" indent="-457200" algn="l">
                        <a:buFont typeface="+mj-lt"/>
                        <a:buAutoNum type="arabicPeriod"/>
                      </a:pPr>
                      <a:r>
                        <a:rPr lang="sv-SE" sz="2200" noProof="0" smtClean="0"/>
                        <a:t>En referens som presenterar dina kompetenser och kvalifikationer</a:t>
                      </a:r>
                    </a:p>
                    <a:p>
                      <a:pPr marL="457200" indent="-457200" algn="l">
                        <a:buFont typeface="+mj-lt"/>
                        <a:buAutoNum type="arabicPeriod"/>
                      </a:pPr>
                      <a:r>
                        <a:rPr lang="sv-SE" sz="2200" noProof="0" smtClean="0"/>
                        <a:t>Ett extra dokument för ansökningar eller jämförelse med en befintlig arbetsprofil </a:t>
                      </a:r>
                    </a:p>
                    <a:p>
                      <a:pPr marL="457200" indent="-457200" algn="l">
                        <a:buFont typeface="+mj-lt"/>
                        <a:buAutoNum type="arabicPeriod"/>
                      </a:pPr>
                      <a:r>
                        <a:rPr lang="sv-SE" sz="2200" noProof="0" smtClean="0"/>
                        <a:t>Grund för en realistisk målsättning</a:t>
                      </a:r>
                    </a:p>
                    <a:p>
                      <a:endParaRPr lang="en-GB" sz="2200"/>
                    </a:p>
                  </a:txBody>
                  <a:tcPr/>
                </a:tc>
              </a:tr>
            </a:tbl>
          </a:graphicData>
        </a:graphic>
      </p:graphicFrame>
      <p:sp>
        <p:nvSpPr>
          <p:cNvPr id="5" name="TextBox 4"/>
          <p:cNvSpPr txBox="1"/>
          <p:nvPr/>
        </p:nvSpPr>
        <p:spPr>
          <a:xfrm>
            <a:off x="5414204" y="6170860"/>
            <a:ext cx="5418220" cy="276999"/>
          </a:xfrm>
          <a:prstGeom prst="rect">
            <a:avLst/>
          </a:prstGeom>
          <a:noFill/>
        </p:spPr>
        <p:txBody>
          <a:bodyPr wrap="square" rtlCol="0">
            <a:spAutoFit/>
          </a:bodyPr>
          <a:lstStyle/>
          <a:p>
            <a:r>
              <a:rPr lang="de-AT" sz="1200"/>
              <a:t>https://pixabay.com/de/gesch%C3%A4ftsleute-b%C3%BCro-silhouetten-463336/</a:t>
            </a:r>
          </a:p>
        </p:txBody>
      </p:sp>
      <p:pic>
        <p:nvPicPr>
          <p:cNvPr id="7"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8"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45334" y="81340"/>
            <a:ext cx="833837" cy="717630"/>
          </a:xfrm>
          <a:prstGeom prst="rect">
            <a:avLst/>
          </a:prstGeom>
        </p:spPr>
      </p:pic>
    </p:spTree>
    <p:extLst>
      <p:ext uri="{BB962C8B-B14F-4D97-AF65-F5344CB8AC3E}">
        <p14:creationId xmlns:p14="http://schemas.microsoft.com/office/powerpoint/2010/main" val="1714937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smtClean="0"/>
              <a:t>TACK FÖR DITT </a:t>
            </a:r>
            <a:r>
              <a:rPr lang="sv-SE" err="1" smtClean="0"/>
              <a:t>DELTagande</a:t>
            </a:r>
            <a:r>
              <a:rPr lang="sv-SE" smtClean="0"/>
              <a:t>!</a:t>
            </a:r>
            <a:endParaRPr lang="sv-SE"/>
          </a:p>
        </p:txBody>
      </p:sp>
      <p:pic>
        <p:nvPicPr>
          <p:cNvPr id="3"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4"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45334" y="81340"/>
            <a:ext cx="833837" cy="717630"/>
          </a:xfrm>
          <a:prstGeom prst="rect">
            <a:avLst/>
          </a:prstGeom>
        </p:spPr>
      </p:pic>
    </p:spTree>
    <p:extLst>
      <p:ext uri="{BB962C8B-B14F-4D97-AF65-F5344CB8AC3E}">
        <p14:creationId xmlns:p14="http://schemas.microsoft.com/office/powerpoint/2010/main" val="50222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Referenser</a:t>
            </a:r>
            <a:r>
              <a:rPr lang="en-GB" dirty="0" smtClean="0"/>
              <a:t>:</a:t>
            </a:r>
            <a:endParaRPr lang="en-GB" dirty="0"/>
          </a:p>
        </p:txBody>
      </p:sp>
      <p:sp>
        <p:nvSpPr>
          <p:cNvPr id="3" name="Content Placeholder 2"/>
          <p:cNvSpPr>
            <a:spLocks noGrp="1"/>
          </p:cNvSpPr>
          <p:nvPr>
            <p:ph idx="1"/>
          </p:nvPr>
        </p:nvSpPr>
        <p:spPr>
          <a:xfrm>
            <a:off x="1024128" y="1876926"/>
            <a:ext cx="9720071" cy="4432434"/>
          </a:xfrm>
        </p:spPr>
        <p:txBody>
          <a:bodyPr>
            <a:normAutofit fontScale="70000" lnSpcReduction="20000"/>
          </a:bodyPr>
          <a:lstStyle/>
          <a:p>
            <a:r>
              <a:rPr lang="en-GB" dirty="0" smtClean="0"/>
              <a:t>European commission: EU instrument for the preparation of competence profiles for third country nationals. Available at: https://</a:t>
            </a:r>
            <a:r>
              <a:rPr lang="en-GB" dirty="0" err="1" smtClean="0"/>
              <a:t>ec.europa.eu</a:t>
            </a:r>
            <a:r>
              <a:rPr lang="en-GB" dirty="0" smtClean="0"/>
              <a:t>/</a:t>
            </a:r>
            <a:r>
              <a:rPr lang="en-GB" dirty="0" err="1" smtClean="0"/>
              <a:t>migrantskills</a:t>
            </a:r>
            <a:r>
              <a:rPr lang="en-GB" dirty="0" smtClean="0"/>
              <a:t>/#/</a:t>
            </a:r>
          </a:p>
          <a:p>
            <a:r>
              <a:rPr lang="en-GB" dirty="0" smtClean="0"/>
              <a:t>Steiner, Karin/Egger-</a:t>
            </a:r>
            <a:r>
              <a:rPr lang="en-GB" dirty="0" err="1" smtClean="0"/>
              <a:t>Subotitsch</a:t>
            </a:r>
            <a:r>
              <a:rPr lang="en-GB" dirty="0" smtClean="0"/>
              <a:t>, Andrea/</a:t>
            </a:r>
            <a:r>
              <a:rPr lang="en-GB" dirty="0" err="1" smtClean="0"/>
              <a:t>Schneeweiß</a:t>
            </a:r>
            <a:r>
              <a:rPr lang="en-GB" dirty="0" smtClean="0"/>
              <a:t>, Sandra/</a:t>
            </a:r>
            <a:r>
              <a:rPr lang="en-GB" dirty="0" err="1" smtClean="0"/>
              <a:t>Mosberger</a:t>
            </a:r>
            <a:r>
              <a:rPr lang="en-GB" dirty="0" smtClean="0"/>
              <a:t>, Brigitte/Kasper, Ruth (2016): Practical handbook. Methods of competence assessment, portfolio work and learning reflection. 2nd extended edition. Vienna. (DE) Available at: http://</a:t>
            </a:r>
            <a:r>
              <a:rPr lang="en-GB" dirty="0" err="1" smtClean="0"/>
              <a:t>www.forschungsnetzwerk.at</a:t>
            </a:r>
            <a:r>
              <a:rPr lang="en-GB" dirty="0" smtClean="0"/>
              <a:t>/</a:t>
            </a:r>
            <a:r>
              <a:rPr lang="en-GB" dirty="0" err="1" smtClean="0"/>
              <a:t>downloadpub</a:t>
            </a:r>
            <a:r>
              <a:rPr lang="en-GB" dirty="0" smtClean="0"/>
              <a:t>/</a:t>
            </a:r>
            <a:r>
              <a:rPr lang="en-GB" dirty="0" err="1" smtClean="0"/>
              <a:t>AMS_PH_Kompetenzbilanzierung_Portfolio.pdf</a:t>
            </a:r>
            <a:endParaRPr lang="en-GB" dirty="0" smtClean="0"/>
          </a:p>
          <a:p>
            <a:r>
              <a:rPr lang="en-GB" dirty="0"/>
              <a:t>https://</a:t>
            </a:r>
            <a:r>
              <a:rPr lang="en-GB" dirty="0" err="1"/>
              <a:t>kompetenzanalyse.plakos.de</a:t>
            </a:r>
            <a:r>
              <a:rPr lang="en-GB" dirty="0" smtClean="0"/>
              <a:t>/</a:t>
            </a:r>
          </a:p>
          <a:p>
            <a:r>
              <a:rPr lang="en-GB" dirty="0" smtClean="0"/>
              <a:t>http://</a:t>
            </a:r>
            <a:r>
              <a:rPr lang="en-GB" dirty="0" err="1" smtClean="0"/>
              <a:t>kompetenzprofil.at</a:t>
            </a:r>
            <a:r>
              <a:rPr lang="en-GB" dirty="0" smtClean="0"/>
              <a:t>/</a:t>
            </a:r>
          </a:p>
          <a:p>
            <a:r>
              <a:rPr lang="en-GB" dirty="0" smtClean="0"/>
              <a:t>All last visited: 19.01.2018</a:t>
            </a:r>
          </a:p>
          <a:p>
            <a:r>
              <a:rPr lang="en-GB" b="1" dirty="0" err="1" smtClean="0"/>
              <a:t>Bilder</a:t>
            </a:r>
            <a:endParaRPr lang="en-GB" b="1" dirty="0" smtClean="0"/>
          </a:p>
          <a:p>
            <a:r>
              <a:rPr lang="en-GB" dirty="0"/>
              <a:t>https://</a:t>
            </a:r>
            <a:r>
              <a:rPr lang="en-GB" dirty="0" err="1"/>
              <a:t>pixabay.com</a:t>
            </a:r>
            <a:r>
              <a:rPr lang="en-GB" dirty="0"/>
              <a:t>/de/checkliste-zwischenablage-fragebogen-1622517/</a:t>
            </a:r>
            <a:endParaRPr lang="en-GB" dirty="0" smtClean="0"/>
          </a:p>
          <a:p>
            <a:r>
              <a:rPr lang="en-GB" dirty="0" smtClean="0"/>
              <a:t>https://</a:t>
            </a:r>
            <a:r>
              <a:rPr lang="en-GB" dirty="0" err="1" smtClean="0"/>
              <a:t>pixabay.com</a:t>
            </a:r>
            <a:r>
              <a:rPr lang="en-GB" dirty="0" smtClean="0"/>
              <a:t>/de/gesch%C3%A4ftsleute-b%C3%BCro-silhouetten-463336/</a:t>
            </a:r>
          </a:p>
          <a:p>
            <a:r>
              <a:rPr lang="en-GB" dirty="0" smtClean="0"/>
              <a:t>https://</a:t>
            </a:r>
            <a:r>
              <a:rPr lang="en-GB" dirty="0" err="1" smtClean="0"/>
              <a:t>pixabay.com</a:t>
            </a:r>
            <a:r>
              <a:rPr lang="en-GB" dirty="0" smtClean="0"/>
              <a:t>/de/kompetenzen-kompetenz-wissen-erfolg-3267034/</a:t>
            </a:r>
          </a:p>
          <a:p>
            <a:r>
              <a:rPr lang="en-GB" dirty="0"/>
              <a:t>https://</a:t>
            </a:r>
            <a:r>
              <a:rPr lang="en-GB" dirty="0" err="1"/>
              <a:t>pixabay.com</a:t>
            </a:r>
            <a:r>
              <a:rPr lang="en-GB" dirty="0"/>
              <a:t>/de/unternehmen-zeichnung-kugelschreiber-3277947/</a:t>
            </a:r>
            <a:endParaRPr lang="en-GB" dirty="0" smtClean="0"/>
          </a:p>
          <a:p>
            <a:r>
              <a:rPr lang="en-GB" dirty="0" smtClean="0"/>
              <a:t>All last visited: 15.05.2018</a:t>
            </a:r>
          </a:p>
          <a:p>
            <a:endParaRPr lang="de-AT" dirty="0" smtClean="0"/>
          </a:p>
          <a:p>
            <a:endParaRPr lang="de-AT"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3"/>
          <a:stretch>
            <a:fillRect/>
          </a:stretch>
        </p:blipFill>
        <p:spPr>
          <a:xfrm>
            <a:off x="45334" y="81340"/>
            <a:ext cx="833837" cy="717630"/>
          </a:xfrm>
          <a:prstGeom prst="rect">
            <a:avLst/>
          </a:prstGeom>
        </p:spPr>
      </p:pic>
    </p:spTree>
    <p:extLst>
      <p:ext uri="{BB962C8B-B14F-4D97-AF65-F5344CB8AC3E}">
        <p14:creationId xmlns:p14="http://schemas.microsoft.com/office/powerpoint/2010/main" val="2217913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Varför analysera kompetens?</a:t>
            </a:r>
            <a:endParaRPr lang="sv-SE" dirty="0"/>
          </a:p>
        </p:txBody>
      </p:sp>
      <p:sp>
        <p:nvSpPr>
          <p:cNvPr id="3" name="Content Placeholder 2"/>
          <p:cNvSpPr>
            <a:spLocks noGrp="1"/>
          </p:cNvSpPr>
          <p:nvPr>
            <p:ph idx="1"/>
          </p:nvPr>
        </p:nvSpPr>
        <p:spPr>
          <a:xfrm>
            <a:off x="1024129" y="2286000"/>
            <a:ext cx="5450413" cy="4023360"/>
          </a:xfrm>
        </p:spPr>
        <p:txBody>
          <a:bodyPr>
            <a:normAutofit/>
          </a:bodyPr>
          <a:lstStyle/>
          <a:p>
            <a:pPr>
              <a:buFont typeface="Wingdings" panose="05000000000000000000" pitchFamily="2" charset="2"/>
              <a:buChar char="§"/>
            </a:pPr>
            <a:r>
              <a:rPr lang="sv-SE" dirty="0" smtClean="0"/>
              <a:t> Fackkunskap </a:t>
            </a:r>
            <a:r>
              <a:rPr lang="sv-SE" i="1" dirty="0" smtClean="0"/>
              <a:t>och</a:t>
            </a:r>
            <a:r>
              <a:rPr lang="sv-SE" dirty="0" smtClean="0"/>
              <a:t> personlig/sociala kompetenser formar framgång i yrkeslivet</a:t>
            </a:r>
          </a:p>
          <a:p>
            <a:pPr>
              <a:buFont typeface="Wingdings" panose="05000000000000000000" pitchFamily="2" charset="2"/>
              <a:buChar char="§"/>
            </a:pPr>
            <a:r>
              <a:rPr lang="sv-SE" dirty="0" smtClean="0"/>
              <a:t>De växer genom övning och livserfarenhet</a:t>
            </a:r>
          </a:p>
          <a:p>
            <a:pPr>
              <a:buFont typeface="Wingdings" panose="05000000000000000000" pitchFamily="2" charset="2"/>
              <a:buChar char="§"/>
            </a:pPr>
            <a:r>
              <a:rPr lang="sv-SE" dirty="0" smtClean="0"/>
              <a:t> Inhämtande av kunskaper och färdigheter sker också utanför klassrum och/eller arbete </a:t>
            </a:r>
          </a:p>
          <a:p>
            <a:pPr>
              <a:buFont typeface="Wingdings" panose="05000000000000000000" pitchFamily="2" charset="2"/>
              <a:buChar char="§"/>
            </a:pPr>
            <a:r>
              <a:rPr lang="sv-SE" dirty="0" smtClean="0"/>
              <a:t>Kompetensanalys synliggör dessa kompetenser</a:t>
            </a:r>
          </a:p>
          <a:p>
            <a:pPr>
              <a:buFont typeface="Wingdings" panose="05000000000000000000" pitchFamily="2" charset="2"/>
              <a:buChar char="§"/>
            </a:pPr>
            <a:r>
              <a:rPr lang="sv-SE" dirty="0" smtClean="0"/>
              <a:t> Hjälper till att öka chanserna på arbetsmarknaden</a:t>
            </a:r>
          </a:p>
          <a:p>
            <a:pPr>
              <a:buFont typeface="Wingdings" panose="05000000000000000000" pitchFamily="2" charset="2"/>
              <a:buChar char="§"/>
            </a:pP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247" y="2684206"/>
            <a:ext cx="4513416" cy="339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2599" y="6076335"/>
            <a:ext cx="4958406" cy="276999"/>
          </a:xfrm>
          <a:prstGeom prst="rect">
            <a:avLst/>
          </a:prstGeom>
          <a:noFill/>
        </p:spPr>
        <p:txBody>
          <a:bodyPr wrap="square" rtlCol="0">
            <a:spAutoFit/>
          </a:bodyPr>
          <a:lstStyle/>
          <a:p>
            <a:r>
              <a:rPr lang="de-AT" sz="1200" dirty="0"/>
              <a:t>https://</a:t>
            </a:r>
            <a:r>
              <a:rPr lang="de-AT" sz="1200" dirty="0" err="1"/>
              <a:t>pixabay.com</a:t>
            </a:r>
            <a:r>
              <a:rPr lang="de-AT" sz="1200" dirty="0"/>
              <a:t>/de/kompetenzen-kompetenz-wissen-erfolg-3267034/</a:t>
            </a:r>
          </a:p>
        </p:txBody>
      </p:sp>
      <p:pic>
        <p:nvPicPr>
          <p:cNvPr id="6"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7"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5"/>
          <a:stretch>
            <a:fillRect/>
          </a:stretch>
        </p:blipFill>
        <p:spPr>
          <a:xfrm>
            <a:off x="45334" y="81340"/>
            <a:ext cx="833837" cy="717630"/>
          </a:xfrm>
          <a:prstGeom prst="rect">
            <a:avLst/>
          </a:prstGeom>
        </p:spPr>
      </p:pic>
    </p:spTree>
    <p:extLst>
      <p:ext uri="{BB962C8B-B14F-4D97-AF65-F5344CB8AC3E}">
        <p14:creationId xmlns:p14="http://schemas.microsoft.com/office/powerpoint/2010/main" val="2349443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STEG I KOMPETENSANALYS</a:t>
            </a:r>
            <a:endParaRPr lang="en-GB"/>
          </a:p>
        </p:txBody>
      </p:sp>
      <p:grpSp>
        <p:nvGrpSpPr>
          <p:cNvPr id="7" name="Group 6"/>
          <p:cNvGrpSpPr/>
          <p:nvPr/>
        </p:nvGrpSpPr>
        <p:grpSpPr>
          <a:xfrm>
            <a:off x="1136422" y="2085531"/>
            <a:ext cx="9836377" cy="3961642"/>
            <a:chOff x="1136422" y="2085531"/>
            <a:chExt cx="9836377" cy="3961642"/>
          </a:xfrm>
        </p:grpSpPr>
        <p:sp>
          <p:nvSpPr>
            <p:cNvPr id="8" name="Freeform 7"/>
            <p:cNvSpPr/>
            <p:nvPr/>
          </p:nvSpPr>
          <p:spPr>
            <a:xfrm>
              <a:off x="1136422" y="5068023"/>
              <a:ext cx="9836377" cy="979150"/>
            </a:xfrm>
            <a:custGeom>
              <a:avLst/>
              <a:gdLst>
                <a:gd name="connsiteX0" fmla="*/ 0 w 9836377"/>
                <a:gd name="connsiteY0" fmla="*/ 0 h 979150"/>
                <a:gd name="connsiteX1" fmla="*/ 9836377 w 9836377"/>
                <a:gd name="connsiteY1" fmla="*/ 0 h 979150"/>
                <a:gd name="connsiteX2" fmla="*/ 9836377 w 9836377"/>
                <a:gd name="connsiteY2" fmla="*/ 979150 h 979150"/>
                <a:gd name="connsiteX3" fmla="*/ 0 w 9836377"/>
                <a:gd name="connsiteY3" fmla="*/ 979150 h 979150"/>
                <a:gd name="connsiteX4" fmla="*/ 0 w 9836377"/>
                <a:gd name="connsiteY4" fmla="*/ 0 h 97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6377" h="979150">
                  <a:moveTo>
                    <a:pt x="0" y="0"/>
                  </a:moveTo>
                  <a:lnTo>
                    <a:pt x="9836377" y="0"/>
                  </a:lnTo>
                  <a:lnTo>
                    <a:pt x="9836377" y="979150"/>
                  </a:lnTo>
                  <a:lnTo>
                    <a:pt x="0" y="979150"/>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sv-SE" sz="2200" kern="1200" smtClean="0"/>
                <a:t>Ordna examina</a:t>
              </a:r>
              <a:r>
                <a:rPr lang="sv-SE" sz="2200" smtClean="0"/>
                <a:t>, anställningar eller andra händelser i kronologisk ordning</a:t>
              </a:r>
              <a:endParaRPr lang="sv-SE" sz="2200" kern="1200"/>
            </a:p>
          </p:txBody>
        </p:sp>
        <p:sp>
          <p:nvSpPr>
            <p:cNvPr id="9" name="Freeform 8"/>
            <p:cNvSpPr/>
            <p:nvPr/>
          </p:nvSpPr>
          <p:spPr>
            <a:xfrm rot="21600000">
              <a:off x="1136422" y="3576776"/>
              <a:ext cx="9836377" cy="1505933"/>
            </a:xfrm>
            <a:custGeom>
              <a:avLst/>
              <a:gdLst>
                <a:gd name="connsiteX0" fmla="*/ 0 w 9836377"/>
                <a:gd name="connsiteY0" fmla="*/ 527423 h 1505932"/>
                <a:gd name="connsiteX1" fmla="*/ 4729947 w 9836377"/>
                <a:gd name="connsiteY1" fmla="*/ 527423 h 1505932"/>
                <a:gd name="connsiteX2" fmla="*/ 4729947 w 9836377"/>
                <a:gd name="connsiteY2" fmla="*/ 376483 h 1505932"/>
                <a:gd name="connsiteX3" fmla="*/ 4541706 w 9836377"/>
                <a:gd name="connsiteY3" fmla="*/ 376483 h 1505932"/>
                <a:gd name="connsiteX4" fmla="*/ 4918189 w 9836377"/>
                <a:gd name="connsiteY4" fmla="*/ 0 h 1505932"/>
                <a:gd name="connsiteX5" fmla="*/ 5294672 w 9836377"/>
                <a:gd name="connsiteY5" fmla="*/ 376483 h 1505932"/>
                <a:gd name="connsiteX6" fmla="*/ 5106430 w 9836377"/>
                <a:gd name="connsiteY6" fmla="*/ 376483 h 1505932"/>
                <a:gd name="connsiteX7" fmla="*/ 5106430 w 9836377"/>
                <a:gd name="connsiteY7" fmla="*/ 527423 h 1505932"/>
                <a:gd name="connsiteX8" fmla="*/ 9836377 w 9836377"/>
                <a:gd name="connsiteY8" fmla="*/ 527423 h 1505932"/>
                <a:gd name="connsiteX9" fmla="*/ 9836377 w 9836377"/>
                <a:gd name="connsiteY9" fmla="*/ 1505932 h 1505932"/>
                <a:gd name="connsiteX10" fmla="*/ 0 w 9836377"/>
                <a:gd name="connsiteY10" fmla="*/ 1505932 h 1505932"/>
                <a:gd name="connsiteX11" fmla="*/ 0 w 9836377"/>
                <a:gd name="connsiteY11" fmla="*/ 527423 h 15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6377" h="1505932">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799" tIns="177800" rIns="177800" bIns="705223" numCol="1" spcCol="1270" anchor="ctr" anchorCtr="0">
              <a:noAutofit/>
            </a:bodyPr>
            <a:lstStyle/>
            <a:p>
              <a:pPr lvl="0" algn="ctr" defTabSz="1111250">
                <a:lnSpc>
                  <a:spcPct val="90000"/>
                </a:lnSpc>
                <a:spcBef>
                  <a:spcPct val="0"/>
                </a:spcBef>
                <a:spcAft>
                  <a:spcPct val="35000"/>
                </a:spcAft>
              </a:pPr>
              <a:r>
                <a:rPr lang="sv-SE" sz="2200" kern="1200" smtClean="0"/>
                <a:t>Skapa CV</a:t>
              </a:r>
              <a:endParaRPr lang="sv-SE" sz="2200" kern="1200"/>
            </a:p>
          </p:txBody>
        </p:sp>
        <p:sp>
          <p:nvSpPr>
            <p:cNvPr id="10" name="Freeform 9"/>
            <p:cNvSpPr/>
            <p:nvPr/>
          </p:nvSpPr>
          <p:spPr>
            <a:xfrm rot="21600000">
              <a:off x="1136422" y="2085531"/>
              <a:ext cx="9836377" cy="1505934"/>
            </a:xfrm>
            <a:custGeom>
              <a:avLst/>
              <a:gdLst>
                <a:gd name="connsiteX0" fmla="*/ 0 w 9836377"/>
                <a:gd name="connsiteY0" fmla="*/ 527423 h 1505932"/>
                <a:gd name="connsiteX1" fmla="*/ 4729947 w 9836377"/>
                <a:gd name="connsiteY1" fmla="*/ 527423 h 1505932"/>
                <a:gd name="connsiteX2" fmla="*/ 4729947 w 9836377"/>
                <a:gd name="connsiteY2" fmla="*/ 376483 h 1505932"/>
                <a:gd name="connsiteX3" fmla="*/ 4541706 w 9836377"/>
                <a:gd name="connsiteY3" fmla="*/ 376483 h 1505932"/>
                <a:gd name="connsiteX4" fmla="*/ 4918189 w 9836377"/>
                <a:gd name="connsiteY4" fmla="*/ 0 h 1505932"/>
                <a:gd name="connsiteX5" fmla="*/ 5294672 w 9836377"/>
                <a:gd name="connsiteY5" fmla="*/ 376483 h 1505932"/>
                <a:gd name="connsiteX6" fmla="*/ 5106430 w 9836377"/>
                <a:gd name="connsiteY6" fmla="*/ 376483 h 1505932"/>
                <a:gd name="connsiteX7" fmla="*/ 5106430 w 9836377"/>
                <a:gd name="connsiteY7" fmla="*/ 527423 h 1505932"/>
                <a:gd name="connsiteX8" fmla="*/ 9836377 w 9836377"/>
                <a:gd name="connsiteY8" fmla="*/ 527423 h 1505932"/>
                <a:gd name="connsiteX9" fmla="*/ 9836377 w 9836377"/>
                <a:gd name="connsiteY9" fmla="*/ 1505932 h 1505932"/>
                <a:gd name="connsiteX10" fmla="*/ 0 w 9836377"/>
                <a:gd name="connsiteY10" fmla="*/ 1505932 h 1505932"/>
                <a:gd name="connsiteX11" fmla="*/ 0 w 9836377"/>
                <a:gd name="connsiteY11" fmla="*/ 527423 h 150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36377" h="1505932">
                  <a:moveTo>
                    <a:pt x="9836377" y="978509"/>
                  </a:moveTo>
                  <a:lnTo>
                    <a:pt x="5106430" y="978509"/>
                  </a:lnTo>
                  <a:lnTo>
                    <a:pt x="5106430" y="1129449"/>
                  </a:lnTo>
                  <a:lnTo>
                    <a:pt x="5294671" y="1129449"/>
                  </a:lnTo>
                  <a:lnTo>
                    <a:pt x="4918188" y="1505931"/>
                  </a:lnTo>
                  <a:lnTo>
                    <a:pt x="4541705" y="1129449"/>
                  </a:lnTo>
                  <a:lnTo>
                    <a:pt x="4729947" y="1129449"/>
                  </a:lnTo>
                  <a:lnTo>
                    <a:pt x="4729947" y="978509"/>
                  </a:lnTo>
                  <a:lnTo>
                    <a:pt x="0" y="978509"/>
                  </a:lnTo>
                  <a:lnTo>
                    <a:pt x="0" y="1"/>
                  </a:lnTo>
                  <a:lnTo>
                    <a:pt x="9836377" y="1"/>
                  </a:lnTo>
                  <a:lnTo>
                    <a:pt x="9836377" y="9785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799" tIns="177801" rIns="177800" bIns="705223" numCol="1" spcCol="1270" anchor="ctr" anchorCtr="0">
              <a:noAutofit/>
            </a:bodyPr>
            <a:lstStyle/>
            <a:p>
              <a:pPr lvl="0" algn="ctr" defTabSz="1111250">
                <a:lnSpc>
                  <a:spcPct val="90000"/>
                </a:lnSpc>
                <a:spcBef>
                  <a:spcPct val="0"/>
                </a:spcBef>
                <a:spcAft>
                  <a:spcPct val="35000"/>
                </a:spcAft>
              </a:pPr>
              <a:r>
                <a:rPr lang="sv-SE" sz="2200" smtClean="0"/>
                <a:t>Egna livshändelser</a:t>
              </a:r>
              <a:endParaRPr lang="sv-SE" sz="2200" kern="1200"/>
            </a:p>
          </p:txBody>
        </p:sp>
      </p:grpSp>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3598421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Hållpunkter i </a:t>
            </a:r>
            <a:r>
              <a:rPr lang="en-GB" smtClean="0"/>
              <a:t>CV</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5956708"/>
              </p:ext>
            </p:extLst>
          </p:nvPr>
        </p:nvGraphicFramePr>
        <p:xfrm>
          <a:off x="750972" y="2084832"/>
          <a:ext cx="9540000" cy="3596640"/>
        </p:xfrm>
        <a:graphic>
          <a:graphicData uri="http://schemas.openxmlformats.org/drawingml/2006/table">
            <a:tbl>
              <a:tblPr firstRow="1" bandRow="1">
                <a:tableStyleId>{0505E3EF-67EA-436B-97B2-0124C06EBD24}</a:tableStyleId>
              </a:tblPr>
              <a:tblGrid>
                <a:gridCol w="1744034"/>
                <a:gridCol w="2071966"/>
                <a:gridCol w="1908000"/>
                <a:gridCol w="1908000"/>
                <a:gridCol w="1908000"/>
              </a:tblGrid>
              <a:tr h="370840">
                <a:tc>
                  <a:txBody>
                    <a:bodyPr/>
                    <a:lstStyle/>
                    <a:p>
                      <a:r>
                        <a:rPr lang="sv-SE" sz="2000" noProof="0" smtClean="0"/>
                        <a:t>Ålder</a:t>
                      </a:r>
                    </a:p>
                    <a:p>
                      <a:r>
                        <a:rPr lang="sv-SE" sz="2000" noProof="0" smtClean="0"/>
                        <a:t>Händelser</a:t>
                      </a:r>
                      <a:endParaRPr lang="sv-SE" sz="2000" noProof="0"/>
                    </a:p>
                  </a:txBody>
                  <a:tcPr/>
                </a:tc>
                <a:tc>
                  <a:txBody>
                    <a:bodyPr/>
                    <a:lstStyle/>
                    <a:p>
                      <a:r>
                        <a:rPr lang="sv-SE" sz="2000" noProof="0" smtClean="0"/>
                        <a:t>15-20 år</a:t>
                      </a:r>
                      <a:endParaRPr lang="sv-SE" sz="2000" noProof="0"/>
                    </a:p>
                  </a:txBody>
                  <a:tcPr/>
                </a:tc>
                <a:tc>
                  <a:txBody>
                    <a:bodyPr/>
                    <a:lstStyle/>
                    <a:p>
                      <a:r>
                        <a:rPr lang="sv-SE" sz="2000" noProof="0" smtClean="0"/>
                        <a:t>21-25 år</a:t>
                      </a:r>
                      <a:endParaRPr lang="sv-SE" sz="2000" noProof="0"/>
                    </a:p>
                  </a:txBody>
                  <a:tcPr/>
                </a:tc>
                <a:tc>
                  <a:txBody>
                    <a:bodyPr/>
                    <a:lstStyle/>
                    <a:p>
                      <a:r>
                        <a:rPr lang="sv-SE" sz="2000" noProof="0" smtClean="0"/>
                        <a:t>26-30 år</a:t>
                      </a:r>
                      <a:endParaRPr lang="sv-SE" sz="2000" noProof="0"/>
                    </a:p>
                  </a:txBody>
                  <a:tcPr/>
                </a:tc>
                <a:tc>
                  <a:txBody>
                    <a:bodyPr/>
                    <a:lstStyle/>
                    <a:p>
                      <a:r>
                        <a:rPr lang="sv-SE" sz="2000" noProof="0" smtClean="0"/>
                        <a:t>31-40 år</a:t>
                      </a:r>
                      <a:endParaRPr lang="sv-SE" sz="2000"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noProof="0" smtClean="0"/>
                        <a:t>Utbildning/</a:t>
                      </a:r>
                    </a:p>
                    <a:p>
                      <a:pPr marL="0" marR="0" indent="0" algn="l" defTabSz="914400" rtl="0" eaLnBrk="1" fontAlgn="auto" latinLnBrk="0" hangingPunct="1">
                        <a:lnSpc>
                          <a:spcPct val="100000"/>
                        </a:lnSpc>
                        <a:spcBef>
                          <a:spcPts val="0"/>
                        </a:spcBef>
                        <a:spcAft>
                          <a:spcPts val="0"/>
                        </a:spcAft>
                        <a:buClrTx/>
                        <a:buSzTx/>
                        <a:buFontTx/>
                        <a:buNone/>
                        <a:tabLst/>
                        <a:defRPr/>
                      </a:pPr>
                      <a:r>
                        <a:rPr lang="sv-SE" sz="1800" noProof="0" smtClean="0"/>
                        <a:t>arbetslivserfarenhet</a:t>
                      </a:r>
                      <a:endParaRPr lang="sv-SE" sz="1800" b="1" baseline="0" noProof="0" smtClean="0"/>
                    </a:p>
                  </a:txBody>
                  <a:tcPr/>
                </a:tc>
                <a:tc>
                  <a:txBody>
                    <a:bodyPr/>
                    <a:lstStyle/>
                    <a:p>
                      <a:r>
                        <a:rPr lang="sv-SE" sz="2000" noProof="0" smtClean="0"/>
                        <a:t>Gymnasieexamen</a:t>
                      </a:r>
                      <a:endParaRPr lang="sv-SE" sz="2000" noProof="0"/>
                    </a:p>
                  </a:txBody>
                  <a:tcPr/>
                </a:tc>
                <a:tc>
                  <a:txBody>
                    <a:bodyPr/>
                    <a:lstStyle/>
                    <a:p>
                      <a:endParaRPr lang="sv-SE" sz="2000" noProof="0"/>
                    </a:p>
                  </a:txBody>
                  <a:tcPr/>
                </a:tc>
                <a:tc>
                  <a:txBody>
                    <a:bodyPr/>
                    <a:lstStyle/>
                    <a:p>
                      <a:endParaRPr lang="sv-SE" sz="2000" noProof="0"/>
                    </a:p>
                  </a:txBody>
                  <a:tcPr/>
                </a:tc>
                <a:tc>
                  <a:txBody>
                    <a:bodyPr/>
                    <a:lstStyle/>
                    <a:p>
                      <a:endParaRPr lang="sv-SE" sz="2000" noProof="0"/>
                    </a:p>
                  </a:txBody>
                  <a:tcPr/>
                </a:tc>
              </a:tr>
              <a:tr h="370840">
                <a:tc>
                  <a:txBody>
                    <a:bodyPr/>
                    <a:lstStyle/>
                    <a:p>
                      <a:r>
                        <a:rPr lang="sv-SE" sz="1800" noProof="0" smtClean="0"/>
                        <a:t>Fritidsaktiviteter/engagemang</a:t>
                      </a:r>
                      <a:endParaRPr lang="sv-SE" sz="1800" b="1" baseline="0" noProof="0" smtClean="0"/>
                    </a:p>
                  </a:txBody>
                  <a:tcPr/>
                </a:tc>
                <a:tc>
                  <a:txBody>
                    <a:bodyPr/>
                    <a:lstStyle/>
                    <a:p>
                      <a:endParaRPr lang="sv-SE" sz="2000" noProof="0"/>
                    </a:p>
                  </a:txBody>
                  <a:tcPr/>
                </a:tc>
                <a:tc>
                  <a:txBody>
                    <a:bodyPr/>
                    <a:lstStyle/>
                    <a:p>
                      <a:endParaRPr lang="sv-SE" sz="2000" noProof="0"/>
                    </a:p>
                  </a:txBody>
                  <a:tcPr/>
                </a:tc>
                <a:tc>
                  <a:txBody>
                    <a:bodyPr/>
                    <a:lstStyle/>
                    <a:p>
                      <a:r>
                        <a:rPr lang="sv-SE" sz="2000" noProof="0" smtClean="0"/>
                        <a:t>Amatörteater</a:t>
                      </a:r>
                      <a:endParaRPr lang="sv-SE" sz="2000" noProof="0"/>
                    </a:p>
                  </a:txBody>
                  <a:tcPr/>
                </a:tc>
                <a:tc>
                  <a:txBody>
                    <a:bodyPr/>
                    <a:lstStyle/>
                    <a:p>
                      <a:r>
                        <a:rPr lang="sv-SE" sz="2000" noProof="0" smtClean="0"/>
                        <a:t>Amatörteaterföreningens</a:t>
                      </a:r>
                      <a:r>
                        <a:rPr lang="sv-SE" sz="2000" baseline="0" noProof="0" smtClean="0"/>
                        <a:t> kassör</a:t>
                      </a:r>
                      <a:endParaRPr lang="sv-SE" sz="2000"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noProof="0" smtClean="0"/>
                        <a:t>Familjesituation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800" b="1" noProof="0" smtClean="0"/>
                    </a:p>
                  </a:txBody>
                  <a:tcPr/>
                </a:tc>
                <a:tc>
                  <a:txBody>
                    <a:bodyPr/>
                    <a:lstStyle/>
                    <a:p>
                      <a:endParaRPr lang="sv-SE" sz="2000" noProof="0"/>
                    </a:p>
                  </a:txBody>
                  <a:tcPr/>
                </a:tc>
                <a:tc>
                  <a:txBody>
                    <a:bodyPr/>
                    <a:lstStyle/>
                    <a:p>
                      <a:r>
                        <a:rPr lang="sv-SE" sz="2000" noProof="0" smtClean="0"/>
                        <a:t>Giftermål</a:t>
                      </a:r>
                      <a:endParaRPr lang="sv-SE" sz="2000" noProof="0"/>
                    </a:p>
                  </a:txBody>
                  <a:tcPr/>
                </a:tc>
                <a:tc>
                  <a:txBody>
                    <a:bodyPr/>
                    <a:lstStyle/>
                    <a:p>
                      <a:r>
                        <a:rPr lang="sv-SE" sz="2000" noProof="0" smtClean="0"/>
                        <a:t>Första barnet</a:t>
                      </a:r>
                      <a:endParaRPr lang="sv-SE" sz="2000" noProof="0"/>
                    </a:p>
                  </a:txBody>
                  <a:tcPr/>
                </a:tc>
                <a:tc>
                  <a:txBody>
                    <a:bodyPr/>
                    <a:lstStyle/>
                    <a:p>
                      <a:endParaRPr lang="sv-SE" sz="2000" noProof="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noProof="0" smtClean="0"/>
                        <a:t>Volontärarbete</a:t>
                      </a:r>
                      <a:endParaRPr lang="sv-SE" sz="1800" baseline="0" noProof="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sz="1800" b="1" noProof="0" smtClean="0"/>
                    </a:p>
                  </a:txBody>
                  <a:tcPr/>
                </a:tc>
                <a:tc>
                  <a:txBody>
                    <a:bodyPr/>
                    <a:lstStyle/>
                    <a:p>
                      <a:endParaRPr lang="sv-SE" sz="2000" noProof="0"/>
                    </a:p>
                  </a:txBody>
                  <a:tcPr/>
                </a:tc>
                <a:tc>
                  <a:txBody>
                    <a:bodyPr/>
                    <a:lstStyle/>
                    <a:p>
                      <a:r>
                        <a:rPr lang="sv-SE" sz="2000" noProof="0" smtClean="0"/>
                        <a:t>Fotbollstränare</a:t>
                      </a:r>
                      <a:endParaRPr lang="sv-SE" sz="2000" noProof="0"/>
                    </a:p>
                  </a:txBody>
                  <a:tcPr/>
                </a:tc>
                <a:tc>
                  <a:txBody>
                    <a:bodyPr/>
                    <a:lstStyle/>
                    <a:p>
                      <a:endParaRPr lang="en-GB" sz="2000" noProof="0"/>
                    </a:p>
                  </a:txBody>
                  <a:tcPr/>
                </a:tc>
                <a:tc>
                  <a:txBody>
                    <a:bodyPr/>
                    <a:lstStyle/>
                    <a:p>
                      <a:endParaRPr lang="en-GB" sz="2000" noProof="0"/>
                    </a:p>
                  </a:txBody>
                  <a:tcPr/>
                </a:tc>
              </a:tr>
            </a:tbl>
          </a:graphicData>
        </a:graphic>
      </p:graphicFrame>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
        <p:nvSpPr>
          <p:cNvPr id="3" name="TextBox 2"/>
          <p:cNvSpPr txBox="1"/>
          <p:nvPr/>
        </p:nvSpPr>
        <p:spPr>
          <a:xfrm>
            <a:off x="702708" y="1715500"/>
            <a:ext cx="1190261" cy="369332"/>
          </a:xfrm>
          <a:prstGeom prst="rect">
            <a:avLst/>
          </a:prstGeom>
          <a:noFill/>
        </p:spPr>
        <p:txBody>
          <a:bodyPr wrap="square" rtlCol="0">
            <a:spAutoFit/>
          </a:bodyPr>
          <a:lstStyle/>
          <a:p>
            <a:r>
              <a:rPr lang="de-AT" smtClean="0"/>
              <a:t>Exempel:</a:t>
            </a:r>
            <a:endParaRPr lang="de-AT"/>
          </a:p>
        </p:txBody>
      </p:sp>
    </p:spTree>
    <p:extLst>
      <p:ext uri="{BB962C8B-B14F-4D97-AF65-F5344CB8AC3E}">
        <p14:creationId xmlns:p14="http://schemas.microsoft.com/office/powerpoint/2010/main" val="1761879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SKAPA CV</a:t>
            </a: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2837789"/>
              </p:ext>
            </p:extLst>
          </p:nvPr>
        </p:nvGraphicFramePr>
        <p:xfrm>
          <a:off x="1023938" y="2286000"/>
          <a:ext cx="10093240" cy="3779520"/>
        </p:xfrm>
        <a:graphic>
          <a:graphicData uri="http://schemas.openxmlformats.org/drawingml/2006/table">
            <a:tbl>
              <a:tblPr firstRow="1" bandRow="1">
                <a:tableStyleId>{5C22544A-7EE6-4342-B048-85BDC9FD1C3A}</a:tableStyleId>
              </a:tblPr>
              <a:tblGrid>
                <a:gridCol w="1023860"/>
                <a:gridCol w="4022760"/>
                <a:gridCol w="2523310"/>
                <a:gridCol w="2523310"/>
              </a:tblGrid>
              <a:tr h="370840">
                <a:tc>
                  <a:txBody>
                    <a:bodyPr/>
                    <a:lstStyle/>
                    <a:p>
                      <a:r>
                        <a:rPr lang="sv-SE" sz="2000" noProof="0" smtClean="0"/>
                        <a:t>År</a:t>
                      </a:r>
                      <a:endParaRPr lang="sv-SE" sz="2000" noProof="0"/>
                    </a:p>
                  </a:txBody>
                  <a:tcPr/>
                </a:tc>
                <a:tc>
                  <a:txBody>
                    <a:bodyPr/>
                    <a:lstStyle/>
                    <a:p>
                      <a:r>
                        <a:rPr lang="sv-SE" sz="2000" noProof="0" smtClean="0"/>
                        <a:t>Utbildning och anställning (företag,</a:t>
                      </a:r>
                      <a:r>
                        <a:rPr lang="sv-SE" sz="2000" baseline="0" noProof="0" smtClean="0"/>
                        <a:t> organisation)</a:t>
                      </a:r>
                      <a:endParaRPr lang="sv-SE" sz="2000" noProof="0"/>
                    </a:p>
                  </a:txBody>
                  <a:tcPr/>
                </a:tc>
                <a:tc>
                  <a:txBody>
                    <a:bodyPr/>
                    <a:lstStyle/>
                    <a:p>
                      <a:r>
                        <a:rPr lang="sv-SE" sz="2000" noProof="0" smtClean="0"/>
                        <a:t>Funktion/roll/uppgift</a:t>
                      </a:r>
                      <a:endParaRPr lang="sv-SE" sz="2000" noProof="0"/>
                    </a:p>
                  </a:txBody>
                  <a:tcPr/>
                </a:tc>
                <a:tc>
                  <a:txBody>
                    <a:bodyPr/>
                    <a:lstStyle/>
                    <a:p>
                      <a:r>
                        <a:rPr lang="sv-SE" sz="2000" noProof="0" smtClean="0"/>
                        <a:t>Bevis</a:t>
                      </a:r>
                      <a:endParaRPr lang="sv-SE" sz="2000" noProof="0"/>
                    </a:p>
                  </a:txBody>
                  <a:tcPr/>
                </a:tc>
              </a:tr>
              <a:tr h="370840">
                <a:tc>
                  <a:txBody>
                    <a:bodyPr/>
                    <a:lstStyle/>
                    <a:p>
                      <a:r>
                        <a:rPr lang="sv-SE" sz="2000" noProof="0" smtClean="0"/>
                        <a:t>Från…</a:t>
                      </a:r>
                    </a:p>
                    <a:p>
                      <a:r>
                        <a:rPr lang="sv-SE" sz="2000" noProof="0" smtClean="0"/>
                        <a:t>till</a:t>
                      </a:r>
                      <a:endParaRPr lang="sv-SE" sz="2000" noProof="0"/>
                    </a:p>
                  </a:txBody>
                  <a:tcPr/>
                </a:tc>
                <a:tc>
                  <a:txBody>
                    <a:bodyPr/>
                    <a:lstStyle/>
                    <a:p>
                      <a:r>
                        <a:rPr lang="sv-SE" sz="2000" noProof="0" smtClean="0"/>
                        <a:t>Gymnasieutbildning, arbete, vidareutbildning</a:t>
                      </a:r>
                      <a:endParaRPr lang="sv-SE" sz="2000" noProof="0"/>
                    </a:p>
                  </a:txBody>
                  <a:tcPr/>
                </a:tc>
                <a:tc>
                  <a:txBody>
                    <a:bodyPr/>
                    <a:lstStyle/>
                    <a:p>
                      <a:r>
                        <a:rPr lang="sv-SE" sz="2000" noProof="0" smtClean="0"/>
                        <a:t>Student/lärling</a:t>
                      </a:r>
                      <a:endParaRPr lang="sv-SE" sz="2000" noProof="0"/>
                    </a:p>
                  </a:txBody>
                  <a:tcPr/>
                </a:tc>
                <a:tc>
                  <a:txBody>
                    <a:bodyPr/>
                    <a:lstStyle/>
                    <a:p>
                      <a:r>
                        <a:rPr lang="sv-SE" sz="2000" noProof="0" smtClean="0"/>
                        <a:t>Betyg,</a:t>
                      </a:r>
                      <a:r>
                        <a:rPr lang="sv-SE" sz="2000" baseline="0" noProof="0" smtClean="0"/>
                        <a:t> certifikat…</a:t>
                      </a:r>
                      <a:endParaRPr lang="sv-SE" sz="2000" noProof="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c>
                  <a:txBody>
                    <a:bodyPr/>
                    <a:lstStyle/>
                    <a:p>
                      <a:endParaRPr lang="de-AT" sz="2000"/>
                    </a:p>
                  </a:txBody>
                  <a:tcPr/>
                </a:tc>
              </a:tr>
              <a:tr h="370840">
                <a:tc>
                  <a:txBody>
                    <a:bodyPr/>
                    <a:lstStyle/>
                    <a:p>
                      <a:endParaRPr lang="de-AT" sz="2000"/>
                    </a:p>
                  </a:txBody>
                  <a:tcPr/>
                </a:tc>
                <a:tc>
                  <a:txBody>
                    <a:bodyPr/>
                    <a:lstStyle/>
                    <a:p>
                      <a:endParaRPr lang="de-AT" sz="2000"/>
                    </a:p>
                  </a:txBody>
                  <a:tcPr/>
                </a:tc>
                <a:tc>
                  <a:txBody>
                    <a:bodyPr/>
                    <a:lstStyle/>
                    <a:p>
                      <a:endParaRPr lang="de-AT" sz="2000"/>
                    </a:p>
                  </a:txBody>
                  <a:tcPr/>
                </a:tc>
                <a:tc>
                  <a:txBody>
                    <a:bodyPr/>
                    <a:lstStyle/>
                    <a:p>
                      <a:endParaRPr lang="de-AT" sz="2000"/>
                    </a:p>
                  </a:txBody>
                  <a:tcPr/>
                </a:tc>
              </a:tr>
            </a:tbl>
          </a:graphicData>
        </a:graphic>
      </p:graphicFrame>
      <p:pic>
        <p:nvPicPr>
          <p:cNvPr id="5"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6"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279831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4400" smtClean="0"/>
              <a:t>Reflektion över utvalda inlärningsprocesser</a:t>
            </a:r>
            <a:endParaRPr lang="sv-SE" sz="4400"/>
          </a:p>
        </p:txBody>
      </p:sp>
      <p:sp>
        <p:nvSpPr>
          <p:cNvPr id="3" name="Content Placeholder 2"/>
          <p:cNvSpPr>
            <a:spLocks noGrp="1"/>
          </p:cNvSpPr>
          <p:nvPr>
            <p:ph idx="1"/>
          </p:nvPr>
        </p:nvSpPr>
        <p:spPr>
          <a:xfrm>
            <a:off x="1024128" y="2286000"/>
            <a:ext cx="9720071" cy="4572000"/>
          </a:xfrm>
        </p:spPr>
        <p:txBody>
          <a:bodyPr>
            <a:normAutofit/>
          </a:bodyPr>
          <a:lstStyle/>
          <a:p>
            <a:pPr marL="0" lvl="1" indent="0">
              <a:spcBef>
                <a:spcPts val="1200"/>
              </a:spcBef>
              <a:spcAft>
                <a:spcPts val="200"/>
              </a:spcAft>
              <a:buSzPct val="100000"/>
              <a:buNone/>
            </a:pPr>
            <a:r>
              <a:rPr lang="sv-SE" smtClean="0"/>
              <a:t>Examen, anställningar och liknande på CV är dokumenterade (betyg, anställningsbevis…)</a:t>
            </a:r>
          </a:p>
          <a:p>
            <a:pPr marL="0" indent="0">
              <a:buNone/>
            </a:pPr>
            <a:r>
              <a:rPr lang="sv-SE" smtClean="0"/>
              <a:t>Eventuell gallring av erfarenenheter görs och återstående analyseras. </a:t>
            </a:r>
          </a:p>
          <a:p>
            <a:pPr marL="0" indent="0">
              <a:buNone/>
            </a:pPr>
            <a:r>
              <a:rPr lang="sv-SE" smtClean="0"/>
              <a:t>Förslag på frågeställningar:</a:t>
            </a:r>
          </a:p>
          <a:p>
            <a:pPr>
              <a:buFont typeface="Wingdings" panose="05000000000000000000" pitchFamily="2" charset="2"/>
              <a:buChar char="§"/>
            </a:pPr>
            <a:r>
              <a:rPr lang="sv-SE" smtClean="0"/>
              <a:t> Vilka speciella frågeställningar hanterade jag?</a:t>
            </a:r>
          </a:p>
          <a:p>
            <a:pPr>
              <a:buFont typeface="Wingdings" panose="05000000000000000000" pitchFamily="2" charset="2"/>
              <a:buChar char="§"/>
            </a:pPr>
            <a:r>
              <a:rPr lang="sv-SE" smtClean="0"/>
              <a:t> Hur reagerade jag?</a:t>
            </a:r>
          </a:p>
          <a:p>
            <a:pPr>
              <a:buFont typeface="Wingdings" panose="05000000000000000000" pitchFamily="2" charset="2"/>
              <a:buChar char="§"/>
            </a:pPr>
            <a:r>
              <a:rPr lang="sv-SE" smtClean="0"/>
              <a:t> Vilken kunskap eller förmåga har jag använt för att nå ett lösning/positivt resultat?</a:t>
            </a:r>
          </a:p>
          <a:p>
            <a:pPr>
              <a:buFont typeface="Wingdings" panose="05000000000000000000" pitchFamily="2" charset="2"/>
              <a:buChar char="§"/>
            </a:pPr>
            <a:r>
              <a:rPr lang="sv-SE" smtClean="0"/>
              <a:t> Hur är det relevant i andra sammanhang?</a:t>
            </a:r>
            <a:endParaRPr lang="sv-SE"/>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spTree>
    <p:extLst>
      <p:ext uri="{BB962C8B-B14F-4D97-AF65-F5344CB8AC3E}">
        <p14:creationId xmlns:p14="http://schemas.microsoft.com/office/powerpoint/2010/main" val="216271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Tilldela kompetenser</a:t>
            </a:r>
            <a:endParaRPr lang="sv-SE"/>
          </a:p>
        </p:txBody>
      </p:sp>
      <p:sp>
        <p:nvSpPr>
          <p:cNvPr id="3" name="Content Placeholder 2"/>
          <p:cNvSpPr>
            <a:spLocks noGrp="1"/>
          </p:cNvSpPr>
          <p:nvPr>
            <p:ph idx="1"/>
          </p:nvPr>
        </p:nvSpPr>
        <p:spPr/>
        <p:txBody>
          <a:bodyPr>
            <a:normAutofit/>
          </a:bodyPr>
          <a:lstStyle/>
          <a:p>
            <a:pPr marL="128016" lvl="1" indent="0">
              <a:buNone/>
            </a:pPr>
            <a:r>
              <a:rPr lang="sv-SE" smtClean="0"/>
              <a:t>Därefter tilldelas de analyserade inlärningsprocesserna till följande fyra kompetensgrupper:  </a:t>
            </a:r>
          </a:p>
          <a:p>
            <a:pPr>
              <a:buFont typeface="Wingdings" panose="05000000000000000000" pitchFamily="2" charset="2"/>
              <a:buChar char="§"/>
            </a:pPr>
            <a:r>
              <a:rPr lang="sv-SE" smtClean="0"/>
              <a:t> Fackkunskap</a:t>
            </a:r>
          </a:p>
          <a:p>
            <a:pPr>
              <a:buFont typeface="Wingdings" panose="05000000000000000000" pitchFamily="2" charset="2"/>
              <a:buChar char="§"/>
            </a:pPr>
            <a:r>
              <a:rPr lang="sv-SE" smtClean="0"/>
              <a:t> Social kompetens</a:t>
            </a:r>
          </a:p>
          <a:p>
            <a:pPr>
              <a:buFont typeface="Wingdings" panose="05000000000000000000" pitchFamily="2" charset="2"/>
              <a:buChar char="§"/>
            </a:pPr>
            <a:r>
              <a:rPr lang="sv-SE" smtClean="0"/>
              <a:t> Personlig kompetens </a:t>
            </a:r>
          </a:p>
          <a:p>
            <a:pPr>
              <a:buFont typeface="Wingdings" panose="05000000000000000000" pitchFamily="2" charset="2"/>
              <a:buChar char="§"/>
            </a:pPr>
            <a:r>
              <a:rPr lang="sv-SE" smtClean="0"/>
              <a:t> Metodkunskaper</a:t>
            </a:r>
          </a:p>
          <a:p>
            <a:pPr>
              <a:buFont typeface="Wingdings" panose="05000000000000000000" pitchFamily="2" charset="2"/>
              <a:buChar char="§"/>
            </a:pPr>
            <a:endParaRPr lang="de-AT"/>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pic>
        <p:nvPicPr>
          <p:cNvPr id="2052" name="Picture 4" descr="Checkliste, Zwischenablage, Fragebogen, Stift,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623" y="2629362"/>
            <a:ext cx="3293478" cy="32934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81623" y="6112591"/>
            <a:ext cx="3724192" cy="461665"/>
          </a:xfrm>
          <a:prstGeom prst="rect">
            <a:avLst/>
          </a:prstGeom>
          <a:noFill/>
        </p:spPr>
        <p:txBody>
          <a:bodyPr wrap="square" rtlCol="0">
            <a:spAutoFit/>
          </a:bodyPr>
          <a:lstStyle/>
          <a:p>
            <a:r>
              <a:rPr lang="de-AT" sz="1200"/>
              <a:t>https://pixabay.com/de/checkliste-zwischenablage-fragebogen-1622517/</a:t>
            </a:r>
          </a:p>
        </p:txBody>
      </p:sp>
    </p:spTree>
    <p:extLst>
      <p:ext uri="{BB962C8B-B14F-4D97-AF65-F5344CB8AC3E}">
        <p14:creationId xmlns:p14="http://schemas.microsoft.com/office/powerpoint/2010/main" val="68492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Utvärdering av styrkor och svagheter</a:t>
            </a:r>
            <a:endParaRPr lang="sv-SE"/>
          </a:p>
        </p:txBody>
      </p:sp>
      <p:sp>
        <p:nvSpPr>
          <p:cNvPr id="3" name="Content Placeholder 2"/>
          <p:cNvSpPr>
            <a:spLocks noGrp="1"/>
          </p:cNvSpPr>
          <p:nvPr>
            <p:ph idx="1"/>
          </p:nvPr>
        </p:nvSpPr>
        <p:spPr>
          <a:xfrm>
            <a:off x="1024128" y="2286000"/>
            <a:ext cx="9720071" cy="4572000"/>
          </a:xfrm>
        </p:spPr>
        <p:txBody>
          <a:bodyPr>
            <a:normAutofit/>
          </a:bodyPr>
          <a:lstStyle/>
          <a:p>
            <a:pPr>
              <a:buFont typeface="Wingdings" panose="05000000000000000000" pitchFamily="2" charset="2"/>
              <a:buChar char="§"/>
            </a:pPr>
            <a:r>
              <a:rPr lang="sv-SE" smtClean="0"/>
              <a:t> Analys av valda händelser analyseras rörande personliga styrkor och svagheter och begränsningar som uppfattas av personen </a:t>
            </a:r>
          </a:p>
          <a:p>
            <a:pPr>
              <a:buFont typeface="Wingdings" panose="05000000000000000000" pitchFamily="2" charset="2"/>
              <a:buChar char="§"/>
            </a:pPr>
            <a:r>
              <a:rPr lang="sv-SE" smtClean="0"/>
              <a:t> Återkoppling från annan person med kompetenser inom området</a:t>
            </a:r>
          </a:p>
          <a:p>
            <a:pPr>
              <a:buFont typeface="Wingdings" panose="05000000000000000000" pitchFamily="2" charset="2"/>
              <a:buChar char="§"/>
            </a:pPr>
            <a:r>
              <a:rPr lang="sv-SE" smtClean="0"/>
              <a:t> Jämförelse av självbild och man uppfattar andra</a:t>
            </a:r>
          </a:p>
          <a:p>
            <a:pPr>
              <a:buFont typeface="Wingdings" panose="05000000000000000000" pitchFamily="2" charset="2"/>
              <a:buChar char="§"/>
            </a:pPr>
            <a:r>
              <a:rPr lang="sv-SE" smtClean="0"/>
              <a:t> Slutsatser</a:t>
            </a:r>
          </a:p>
          <a:p>
            <a:pPr marL="0" indent="0">
              <a:buNone/>
            </a:pPr>
            <a:endParaRPr lang="en-GB"/>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graphicFrame>
        <p:nvGraphicFramePr>
          <p:cNvPr id="6" name="Diagram 5"/>
          <p:cNvGraphicFramePr/>
          <p:nvPr>
            <p:extLst>
              <p:ext uri="{D42A27DB-BD31-4B8C-83A1-F6EECF244321}">
                <p14:modId xmlns:p14="http://schemas.microsoft.com/office/powerpoint/2010/main" val="93377692"/>
              </p:ext>
            </p:extLst>
          </p:nvPr>
        </p:nvGraphicFramePr>
        <p:xfrm>
          <a:off x="6561221" y="3485149"/>
          <a:ext cx="4459706" cy="28795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69683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Skapa kompetensprofil</a:t>
            </a:r>
            <a:endParaRPr lang="sv-SE"/>
          </a:p>
        </p:txBody>
      </p:sp>
      <p:sp>
        <p:nvSpPr>
          <p:cNvPr id="3" name="Content Placeholder 2"/>
          <p:cNvSpPr>
            <a:spLocks noGrp="1"/>
          </p:cNvSpPr>
          <p:nvPr>
            <p:ph idx="1"/>
          </p:nvPr>
        </p:nvSpPr>
        <p:spPr>
          <a:xfrm>
            <a:off x="1024128" y="2286000"/>
            <a:ext cx="9720071" cy="4572000"/>
          </a:xfrm>
        </p:spPr>
        <p:txBody>
          <a:bodyPr>
            <a:normAutofit/>
          </a:bodyPr>
          <a:lstStyle/>
          <a:p>
            <a:pPr>
              <a:buFont typeface="Wingdings" panose="05000000000000000000" pitchFamily="2" charset="2"/>
              <a:buChar char="§"/>
            </a:pPr>
            <a:r>
              <a:rPr lang="sv-SE" smtClean="0"/>
              <a:t> Sammanfatta </a:t>
            </a:r>
            <a:r>
              <a:rPr lang="sv-SE" err="1" smtClean="0"/>
              <a:t>reslutat</a:t>
            </a:r>
            <a:r>
              <a:rPr lang="sv-SE" smtClean="0"/>
              <a:t> för att skapa kompetensprofil</a:t>
            </a:r>
          </a:p>
          <a:p>
            <a:pPr>
              <a:buFont typeface="Wingdings" panose="05000000000000000000" pitchFamily="2" charset="2"/>
              <a:buChar char="§"/>
            </a:pPr>
            <a:r>
              <a:rPr lang="sv-SE" smtClean="0"/>
              <a:t> Lista över personliga kompetenser</a:t>
            </a:r>
          </a:p>
          <a:p>
            <a:pPr>
              <a:buFont typeface="Wingdings" panose="05000000000000000000" pitchFamily="2" charset="2"/>
              <a:buChar char="§"/>
            </a:pPr>
            <a:r>
              <a:rPr lang="sv-SE" smtClean="0"/>
              <a:t> Definiera var kompetensen införskaffats</a:t>
            </a:r>
          </a:p>
          <a:p>
            <a:pPr>
              <a:buFont typeface="Wingdings" panose="05000000000000000000" pitchFamily="2" charset="2"/>
              <a:buChar char="§"/>
            </a:pPr>
            <a:r>
              <a:rPr lang="sv-SE" smtClean="0"/>
              <a:t> Resultatet för denna aktivitet </a:t>
            </a:r>
          </a:p>
          <a:p>
            <a:pPr>
              <a:buFont typeface="Wingdings" panose="05000000000000000000" pitchFamily="2" charset="2"/>
              <a:buChar char="§"/>
            </a:pPr>
            <a:r>
              <a:rPr lang="sv-SE" smtClean="0"/>
              <a:t>Bedömning av kompetensnivå </a:t>
            </a:r>
          </a:p>
          <a:p>
            <a:pPr marL="0" indent="0">
              <a:buNone/>
            </a:pPr>
            <a:r>
              <a:rPr lang="sv-SE" smtClean="0"/>
              <a:t>(t. ex. på en skala från 1 till 5)</a:t>
            </a:r>
            <a:endParaRPr lang="sv-SE"/>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5" name="Bildobjekt 4">
            <a:extLst>
              <a:ext uri="{FF2B5EF4-FFF2-40B4-BE49-F238E27FC236}">
                <a16:creationId xmlns:a16="http://schemas.microsoft.com/office/drawing/2014/main" xmlns="" id="{3FC7AC6F-6CCD-4D0E-A9FD-631589BA962B}"/>
              </a:ext>
            </a:extLst>
          </p:cNvPr>
          <p:cNvPicPr>
            <a:picLocks noChangeAspect="1"/>
          </p:cNvPicPr>
          <p:nvPr/>
        </p:nvPicPr>
        <p:blipFill>
          <a:blip r:embed="rId4"/>
          <a:stretch>
            <a:fillRect/>
          </a:stretch>
        </p:blipFill>
        <p:spPr>
          <a:xfrm>
            <a:off x="45334" y="81340"/>
            <a:ext cx="833837" cy="717630"/>
          </a:xfrm>
          <a:prstGeom prst="rect">
            <a:avLst/>
          </a:prstGeom>
        </p:spPr>
      </p:pic>
      <p:pic>
        <p:nvPicPr>
          <p:cNvPr id="4098" name="Picture 2" descr="Unternehmen, Zeichnung, Kugelschreiber, Bunt, Papi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704" y="2688237"/>
            <a:ext cx="5138320" cy="3425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81011" y="6133873"/>
            <a:ext cx="3942095" cy="461665"/>
          </a:xfrm>
          <a:prstGeom prst="rect">
            <a:avLst/>
          </a:prstGeom>
          <a:noFill/>
        </p:spPr>
        <p:txBody>
          <a:bodyPr wrap="square" rtlCol="0">
            <a:spAutoFit/>
          </a:bodyPr>
          <a:lstStyle/>
          <a:p>
            <a:r>
              <a:rPr lang="de-AT" sz="1200"/>
              <a:t>https://pixabay.com/de/unternehmen-zeichnung-kugelschreiber-3277947/</a:t>
            </a:r>
          </a:p>
        </p:txBody>
      </p:sp>
    </p:spTree>
    <p:extLst>
      <p:ext uri="{BB962C8B-B14F-4D97-AF65-F5344CB8AC3E}">
        <p14:creationId xmlns:p14="http://schemas.microsoft.com/office/powerpoint/2010/main" val="478658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166</TotalTime>
  <Words>633</Words>
  <Application>Microsoft Macintosh PowerPoint</Application>
  <PresentationFormat>Bredbild</PresentationFormat>
  <Paragraphs>113</Paragraphs>
  <Slides>13</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Calibri</vt:lpstr>
      <vt:lpstr>Tw Cen MT</vt:lpstr>
      <vt:lpstr>Tw Cen MT Condensed</vt:lpstr>
      <vt:lpstr>Wingdings</vt:lpstr>
      <vt:lpstr>Wingdings 3</vt:lpstr>
      <vt:lpstr>Integral</vt:lpstr>
      <vt:lpstr>KOMPETENSANALYS</vt:lpstr>
      <vt:lpstr>Varför analysera kompetens?</vt:lpstr>
      <vt:lpstr>STEG I KOMPETENSANALYS</vt:lpstr>
      <vt:lpstr>Hållpunkter i CV</vt:lpstr>
      <vt:lpstr>SKAPA CV</vt:lpstr>
      <vt:lpstr>Reflektion över utvalda inlärningsprocesser</vt:lpstr>
      <vt:lpstr>Tilldela kompetenser</vt:lpstr>
      <vt:lpstr>Utvärdering av styrkor och svagheter</vt:lpstr>
      <vt:lpstr>Skapa kompetensprofil</vt:lpstr>
      <vt:lpstr>EXPEMPEL PÅ kompetensprofil</vt:lpstr>
      <vt:lpstr>Resultat av kompetensprofil</vt:lpstr>
      <vt:lpstr>TACK FÖR DITT DELTagande!</vt:lpstr>
      <vt:lpstr>Referenser:</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Per Lindgren</cp:lastModifiedBy>
  <cp:revision>114</cp:revision>
  <dcterms:created xsi:type="dcterms:W3CDTF">2017-12-19T15:29:47Z</dcterms:created>
  <dcterms:modified xsi:type="dcterms:W3CDTF">2018-08-03T09:19:55Z</dcterms:modified>
</cp:coreProperties>
</file>