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72" r:id="rId3"/>
    <p:sldId id="258" r:id="rId4"/>
    <p:sldId id="263" r:id="rId5"/>
    <p:sldId id="259" r:id="rId6"/>
    <p:sldId id="264" r:id="rId7"/>
    <p:sldId id="265" r:id="rId8"/>
    <p:sldId id="266" r:id="rId9"/>
    <p:sldId id="267" r:id="rId10"/>
    <p:sldId id="273" r:id="rId11"/>
    <p:sldId id="274" r:id="rId12"/>
    <p:sldId id="270" r:id="rId13"/>
    <p:sldId id="260" r:id="rId14"/>
    <p:sldId id="275" r:id="rId15"/>
    <p:sldId id="271" r:id="rId16"/>
    <p:sldId id="261" r:id="rId17"/>
    <p:sldId id="268" r:id="rId18"/>
    <p:sldId id="269" r:id="rId19"/>
    <p:sldId id="262" r:id="rId20"/>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EBD"/>
    <a:srgbClr val="039BE7"/>
    <a:srgbClr val="6790B1"/>
    <a:srgbClr val="4960A1"/>
    <a:srgbClr val="3072BA"/>
    <a:srgbClr val="A36D75"/>
    <a:srgbClr val="A9A57C"/>
    <a:srgbClr val="7EA8B4"/>
    <a:srgbClr val="AB9974"/>
    <a:srgbClr val="47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7" autoAdjust="0"/>
    <p:restoredTop sz="78271" autoAdjust="0"/>
  </p:normalViewPr>
  <p:slideViewPr>
    <p:cSldViewPr snapToGrid="0">
      <p:cViewPr>
        <p:scale>
          <a:sx n="75" d="100"/>
          <a:sy n="75" d="100"/>
        </p:scale>
        <p:origin x="144" y="9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tags" Target="tags/tag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0E2AA-40BF-4D49-99CF-D2393DD4D035}" type="doc">
      <dgm:prSet loTypeId="urn:microsoft.com/office/officeart/2008/layout/VerticalCurvedList" loCatId="list" qsTypeId="urn:microsoft.com/office/officeart/2005/8/quickstyle/simple1" qsCatId="simple" csTypeId="urn:microsoft.com/office/officeart/2005/8/colors/colorful1" csCatId="colorful" phldr="1"/>
      <dgm:spPr/>
    </dgm:pt>
    <dgm:pt modelId="{8FE5ACB9-C856-46E2-B0F0-F08FABA3F1E0}">
      <dgm:prSet phldrT="[Text]"/>
      <dgm:spPr/>
      <dgm:t>
        <a:bodyPr/>
        <a:lstStyle/>
        <a:p>
          <a:r>
            <a:rPr lang="de-CH" smtClean="0"/>
            <a:t>AUTONOMY</a:t>
          </a:r>
          <a:endParaRPr lang="de-CH"/>
        </a:p>
      </dgm:t>
    </dgm:pt>
    <dgm:pt modelId="{EA3DDBEC-2C9F-4056-A8D9-358596F2CE58}" type="parTrans" cxnId="{6F18E84B-7440-4CC6-BFD3-7DA53BDF6637}">
      <dgm:prSet/>
      <dgm:spPr/>
      <dgm:t>
        <a:bodyPr/>
        <a:lstStyle/>
        <a:p>
          <a:endParaRPr lang="de-CH"/>
        </a:p>
      </dgm:t>
    </dgm:pt>
    <dgm:pt modelId="{259FC111-109B-46DE-A9B8-3D2F71C16A8C}" type="sibTrans" cxnId="{6F18E84B-7440-4CC6-BFD3-7DA53BDF6637}">
      <dgm:prSet/>
      <dgm:spPr/>
      <dgm:t>
        <a:bodyPr/>
        <a:lstStyle/>
        <a:p>
          <a:endParaRPr lang="de-CH"/>
        </a:p>
      </dgm:t>
    </dgm:pt>
    <dgm:pt modelId="{8A9CBAAD-FE8D-46B4-A1C4-0F2A3E6AC72C}">
      <dgm:prSet/>
      <dgm:spPr/>
      <dgm:t>
        <a:bodyPr/>
        <a:lstStyle/>
        <a:p>
          <a:r>
            <a:rPr lang="en-US" smtClean="0"/>
            <a:t>COMPETENCE</a:t>
          </a:r>
        </a:p>
      </dgm:t>
    </dgm:pt>
    <dgm:pt modelId="{1CC1B271-3BAD-43F8-B506-D24BE4E6ED52}" type="parTrans" cxnId="{89EF6C32-7032-45B4-866E-DC7CE0470822}">
      <dgm:prSet/>
      <dgm:spPr/>
      <dgm:t>
        <a:bodyPr/>
        <a:lstStyle/>
        <a:p>
          <a:endParaRPr lang="de-CH"/>
        </a:p>
      </dgm:t>
    </dgm:pt>
    <dgm:pt modelId="{F69EA509-6C23-4FEC-BC8E-BA732EC61902}" type="sibTrans" cxnId="{89EF6C32-7032-45B4-866E-DC7CE0470822}">
      <dgm:prSet/>
      <dgm:spPr/>
      <dgm:t>
        <a:bodyPr/>
        <a:lstStyle/>
        <a:p>
          <a:endParaRPr lang="de-CH"/>
        </a:p>
      </dgm:t>
    </dgm:pt>
    <dgm:pt modelId="{C432A976-1B71-4B3D-9DA1-598E42C5AB0B}">
      <dgm:prSet/>
      <dgm:spPr/>
      <dgm:t>
        <a:bodyPr/>
        <a:lstStyle/>
        <a:p>
          <a:r>
            <a:rPr lang="en-US" smtClean="0"/>
            <a:t>RELATEDNESS</a:t>
          </a:r>
        </a:p>
      </dgm:t>
    </dgm:pt>
    <dgm:pt modelId="{E89243CA-47DA-4651-85A5-09A9780CD8C8}" type="parTrans" cxnId="{00A1F9FB-0288-4AD4-BBFE-F39A57CE00AE}">
      <dgm:prSet/>
      <dgm:spPr/>
      <dgm:t>
        <a:bodyPr/>
        <a:lstStyle/>
        <a:p>
          <a:endParaRPr lang="de-CH"/>
        </a:p>
      </dgm:t>
    </dgm:pt>
    <dgm:pt modelId="{162BD153-D3D3-4B84-A609-9E7851CA0333}" type="sibTrans" cxnId="{00A1F9FB-0288-4AD4-BBFE-F39A57CE00AE}">
      <dgm:prSet/>
      <dgm:spPr/>
      <dgm:t>
        <a:bodyPr/>
        <a:lstStyle/>
        <a:p>
          <a:endParaRPr lang="de-CH"/>
        </a:p>
      </dgm:t>
    </dgm:pt>
    <dgm:pt modelId="{DE5CC253-A66B-49C4-B9CA-5C24E9DA8FC3}" type="pres">
      <dgm:prSet presAssocID="{6D70E2AA-40BF-4D49-99CF-D2393DD4D035}" presName="Name0" presStyleCnt="0">
        <dgm:presLayoutVars>
          <dgm:chMax val="7"/>
          <dgm:chPref val="7"/>
          <dgm:dir/>
        </dgm:presLayoutVars>
      </dgm:prSet>
      <dgm:spPr/>
    </dgm:pt>
    <dgm:pt modelId="{AEF229E3-D775-4B27-BAE6-C0936C706C09}" type="pres">
      <dgm:prSet presAssocID="{6D70E2AA-40BF-4D49-99CF-D2393DD4D035}" presName="Name1" presStyleCnt="0"/>
      <dgm:spPr/>
    </dgm:pt>
    <dgm:pt modelId="{FE917945-7BFC-420F-80EB-E88F31877F4F}" type="pres">
      <dgm:prSet presAssocID="{6D70E2AA-40BF-4D49-99CF-D2393DD4D035}" presName="cycle" presStyleCnt="0"/>
      <dgm:spPr/>
    </dgm:pt>
    <dgm:pt modelId="{1DEC142E-AD45-4548-B019-6DC4E233BFA5}" type="pres">
      <dgm:prSet presAssocID="{6D70E2AA-40BF-4D49-99CF-D2393DD4D035}" presName="srcNode" presStyleLbl="node1" presStyleIdx="0" presStyleCnt="3"/>
      <dgm:spPr/>
    </dgm:pt>
    <dgm:pt modelId="{8A421105-6AF1-43B1-994A-1FA79E71E67E}" type="pres">
      <dgm:prSet presAssocID="{6D70E2AA-40BF-4D49-99CF-D2393DD4D035}" presName="conn" presStyleLbl="parChTrans1D2" presStyleIdx="0" presStyleCnt="1"/>
      <dgm:spPr/>
      <dgm:t>
        <a:bodyPr/>
        <a:lstStyle/>
        <a:p>
          <a:endParaRPr lang="de-CH"/>
        </a:p>
      </dgm:t>
    </dgm:pt>
    <dgm:pt modelId="{20A9C902-2AA2-4535-95CF-1B6DBD234814}" type="pres">
      <dgm:prSet presAssocID="{6D70E2AA-40BF-4D49-99CF-D2393DD4D035}" presName="extraNode" presStyleLbl="node1" presStyleIdx="0" presStyleCnt="3"/>
      <dgm:spPr/>
    </dgm:pt>
    <dgm:pt modelId="{1BF4956C-BA5B-4313-B096-F2E8911C9FDA}" type="pres">
      <dgm:prSet presAssocID="{6D70E2AA-40BF-4D49-99CF-D2393DD4D035}" presName="dstNode" presStyleLbl="node1" presStyleIdx="0" presStyleCnt="3"/>
      <dgm:spPr/>
    </dgm:pt>
    <dgm:pt modelId="{A910456B-7D37-43F2-8718-E9AD6886B4BF}" type="pres">
      <dgm:prSet presAssocID="{8FE5ACB9-C856-46E2-B0F0-F08FABA3F1E0}" presName="text_1" presStyleLbl="node1" presStyleIdx="0" presStyleCnt="3">
        <dgm:presLayoutVars>
          <dgm:bulletEnabled val="1"/>
        </dgm:presLayoutVars>
      </dgm:prSet>
      <dgm:spPr/>
      <dgm:t>
        <a:bodyPr/>
        <a:lstStyle/>
        <a:p>
          <a:endParaRPr lang="de-CH"/>
        </a:p>
      </dgm:t>
    </dgm:pt>
    <dgm:pt modelId="{7B7CA715-FD13-403F-8915-DEBF647E2E5D}" type="pres">
      <dgm:prSet presAssocID="{8FE5ACB9-C856-46E2-B0F0-F08FABA3F1E0}" presName="accent_1" presStyleCnt="0"/>
      <dgm:spPr/>
    </dgm:pt>
    <dgm:pt modelId="{AC515ACD-E5DC-44BC-9AD0-1B216FCCD0D3}" type="pres">
      <dgm:prSet presAssocID="{8FE5ACB9-C856-46E2-B0F0-F08FABA3F1E0}" presName="accentRepeatNode" presStyleLbl="solidFgAcc1" presStyleIdx="0" presStyleCnt="3"/>
      <dgm:spPr/>
    </dgm:pt>
    <dgm:pt modelId="{DD5CD06B-DB58-4023-884F-6F84456E8A28}" type="pres">
      <dgm:prSet presAssocID="{8A9CBAAD-FE8D-46B4-A1C4-0F2A3E6AC72C}" presName="text_2" presStyleLbl="node1" presStyleIdx="1" presStyleCnt="3">
        <dgm:presLayoutVars>
          <dgm:bulletEnabled val="1"/>
        </dgm:presLayoutVars>
      </dgm:prSet>
      <dgm:spPr/>
      <dgm:t>
        <a:bodyPr/>
        <a:lstStyle/>
        <a:p>
          <a:endParaRPr lang="de-CH"/>
        </a:p>
      </dgm:t>
    </dgm:pt>
    <dgm:pt modelId="{44BA3DDE-74FB-4A1B-9327-C39BF023CD72}" type="pres">
      <dgm:prSet presAssocID="{8A9CBAAD-FE8D-46B4-A1C4-0F2A3E6AC72C}" presName="accent_2" presStyleCnt="0"/>
      <dgm:spPr/>
    </dgm:pt>
    <dgm:pt modelId="{461DA7C1-1209-485C-9773-3DDED5562869}" type="pres">
      <dgm:prSet presAssocID="{8A9CBAAD-FE8D-46B4-A1C4-0F2A3E6AC72C}" presName="accentRepeatNode" presStyleLbl="solidFgAcc1" presStyleIdx="1" presStyleCnt="3"/>
      <dgm:spPr/>
    </dgm:pt>
    <dgm:pt modelId="{A03364B3-FF2B-450C-BB28-CF0EA3FA160C}" type="pres">
      <dgm:prSet presAssocID="{C432A976-1B71-4B3D-9DA1-598E42C5AB0B}" presName="text_3" presStyleLbl="node1" presStyleIdx="2" presStyleCnt="3">
        <dgm:presLayoutVars>
          <dgm:bulletEnabled val="1"/>
        </dgm:presLayoutVars>
      </dgm:prSet>
      <dgm:spPr/>
      <dgm:t>
        <a:bodyPr/>
        <a:lstStyle/>
        <a:p>
          <a:endParaRPr lang="de-CH"/>
        </a:p>
      </dgm:t>
    </dgm:pt>
    <dgm:pt modelId="{621CC4DA-EF62-4482-99B3-476CCAAE7BBF}" type="pres">
      <dgm:prSet presAssocID="{C432A976-1B71-4B3D-9DA1-598E42C5AB0B}" presName="accent_3" presStyleCnt="0"/>
      <dgm:spPr/>
    </dgm:pt>
    <dgm:pt modelId="{262283D1-4A49-4492-925E-FD519F922214}" type="pres">
      <dgm:prSet presAssocID="{C432A976-1B71-4B3D-9DA1-598E42C5AB0B}" presName="accentRepeatNode" presStyleLbl="solidFgAcc1" presStyleIdx="2" presStyleCnt="3"/>
      <dgm:spPr/>
    </dgm:pt>
  </dgm:ptLst>
  <dgm:cxnLst>
    <dgm:cxn modelId="{0AA60D08-1711-4156-9EE4-B039CA07DD34}" type="presOf" srcId="{6D70E2AA-40BF-4D49-99CF-D2393DD4D035}" destId="{DE5CC253-A66B-49C4-B9CA-5C24E9DA8FC3}" srcOrd="0" destOrd="0" presId="urn:microsoft.com/office/officeart/2008/layout/VerticalCurvedList"/>
    <dgm:cxn modelId="{4A5E5E9A-0E8E-4805-99F0-68003C67193E}" type="presOf" srcId="{C432A976-1B71-4B3D-9DA1-598E42C5AB0B}" destId="{A03364B3-FF2B-450C-BB28-CF0EA3FA160C}" srcOrd="0" destOrd="0" presId="urn:microsoft.com/office/officeart/2008/layout/VerticalCurvedList"/>
    <dgm:cxn modelId="{591D381C-5DC0-4115-948F-B56816E83E00}" type="presOf" srcId="{8FE5ACB9-C856-46E2-B0F0-F08FABA3F1E0}" destId="{A910456B-7D37-43F2-8718-E9AD6886B4BF}" srcOrd="0" destOrd="0" presId="urn:microsoft.com/office/officeart/2008/layout/VerticalCurvedList"/>
    <dgm:cxn modelId="{00A1F9FB-0288-4AD4-BBFE-F39A57CE00AE}" srcId="{6D70E2AA-40BF-4D49-99CF-D2393DD4D035}" destId="{C432A976-1B71-4B3D-9DA1-598E42C5AB0B}" srcOrd="2" destOrd="0" parTransId="{E89243CA-47DA-4651-85A5-09A9780CD8C8}" sibTransId="{162BD153-D3D3-4B84-A609-9E7851CA0333}"/>
    <dgm:cxn modelId="{B15F556C-31F3-42CD-A17E-E5737B89D37D}" type="presOf" srcId="{8A9CBAAD-FE8D-46B4-A1C4-0F2A3E6AC72C}" destId="{DD5CD06B-DB58-4023-884F-6F84456E8A28}" srcOrd="0" destOrd="0" presId="urn:microsoft.com/office/officeart/2008/layout/VerticalCurvedList"/>
    <dgm:cxn modelId="{6F18E84B-7440-4CC6-BFD3-7DA53BDF6637}" srcId="{6D70E2AA-40BF-4D49-99CF-D2393DD4D035}" destId="{8FE5ACB9-C856-46E2-B0F0-F08FABA3F1E0}" srcOrd="0" destOrd="0" parTransId="{EA3DDBEC-2C9F-4056-A8D9-358596F2CE58}" sibTransId="{259FC111-109B-46DE-A9B8-3D2F71C16A8C}"/>
    <dgm:cxn modelId="{77EC2C53-CB2C-4B38-AC14-3E5487135AB8}" type="presOf" srcId="{259FC111-109B-46DE-A9B8-3D2F71C16A8C}" destId="{8A421105-6AF1-43B1-994A-1FA79E71E67E}" srcOrd="0" destOrd="0" presId="urn:microsoft.com/office/officeart/2008/layout/VerticalCurvedList"/>
    <dgm:cxn modelId="{89EF6C32-7032-45B4-866E-DC7CE0470822}" srcId="{6D70E2AA-40BF-4D49-99CF-D2393DD4D035}" destId="{8A9CBAAD-FE8D-46B4-A1C4-0F2A3E6AC72C}" srcOrd="1" destOrd="0" parTransId="{1CC1B271-3BAD-43F8-B506-D24BE4E6ED52}" sibTransId="{F69EA509-6C23-4FEC-BC8E-BA732EC61902}"/>
    <dgm:cxn modelId="{4D309CAC-5900-42EF-AED4-DE59B013674A}" type="presParOf" srcId="{DE5CC253-A66B-49C4-B9CA-5C24E9DA8FC3}" destId="{AEF229E3-D775-4B27-BAE6-C0936C706C09}" srcOrd="0" destOrd="0" presId="urn:microsoft.com/office/officeart/2008/layout/VerticalCurvedList"/>
    <dgm:cxn modelId="{8E999300-98FD-4ACB-99F2-C988F110918B}" type="presParOf" srcId="{AEF229E3-D775-4B27-BAE6-C0936C706C09}" destId="{FE917945-7BFC-420F-80EB-E88F31877F4F}" srcOrd="0" destOrd="0" presId="urn:microsoft.com/office/officeart/2008/layout/VerticalCurvedList"/>
    <dgm:cxn modelId="{2903D8BA-2B2E-4590-90E7-734D3FD4ADA9}" type="presParOf" srcId="{FE917945-7BFC-420F-80EB-E88F31877F4F}" destId="{1DEC142E-AD45-4548-B019-6DC4E233BFA5}" srcOrd="0" destOrd="0" presId="urn:microsoft.com/office/officeart/2008/layout/VerticalCurvedList"/>
    <dgm:cxn modelId="{D2F4698D-84B0-4B5D-B4B6-C8DF9DB90326}" type="presParOf" srcId="{FE917945-7BFC-420F-80EB-E88F31877F4F}" destId="{8A421105-6AF1-43B1-994A-1FA79E71E67E}" srcOrd="1" destOrd="0" presId="urn:microsoft.com/office/officeart/2008/layout/VerticalCurvedList"/>
    <dgm:cxn modelId="{4A39FFCD-C8E0-4789-894B-C8F34B985A1E}" type="presParOf" srcId="{FE917945-7BFC-420F-80EB-E88F31877F4F}" destId="{20A9C902-2AA2-4535-95CF-1B6DBD234814}" srcOrd="2" destOrd="0" presId="urn:microsoft.com/office/officeart/2008/layout/VerticalCurvedList"/>
    <dgm:cxn modelId="{192713C0-28EC-4FD5-AE5E-76D938119682}" type="presParOf" srcId="{FE917945-7BFC-420F-80EB-E88F31877F4F}" destId="{1BF4956C-BA5B-4313-B096-F2E8911C9FDA}" srcOrd="3" destOrd="0" presId="urn:microsoft.com/office/officeart/2008/layout/VerticalCurvedList"/>
    <dgm:cxn modelId="{AA76D854-DA52-453D-BF7E-5E745B959C74}" type="presParOf" srcId="{AEF229E3-D775-4B27-BAE6-C0936C706C09}" destId="{A910456B-7D37-43F2-8718-E9AD6886B4BF}" srcOrd="1" destOrd="0" presId="urn:microsoft.com/office/officeart/2008/layout/VerticalCurvedList"/>
    <dgm:cxn modelId="{8373D5F0-11BF-477B-BC0C-E8E81146524F}" type="presParOf" srcId="{AEF229E3-D775-4B27-BAE6-C0936C706C09}" destId="{7B7CA715-FD13-403F-8915-DEBF647E2E5D}" srcOrd="2" destOrd="0" presId="urn:microsoft.com/office/officeart/2008/layout/VerticalCurvedList"/>
    <dgm:cxn modelId="{334A3EDC-56E8-423A-937F-D0BA4B1EE480}" type="presParOf" srcId="{7B7CA715-FD13-403F-8915-DEBF647E2E5D}" destId="{AC515ACD-E5DC-44BC-9AD0-1B216FCCD0D3}" srcOrd="0" destOrd="0" presId="urn:microsoft.com/office/officeart/2008/layout/VerticalCurvedList"/>
    <dgm:cxn modelId="{BD4E6E40-7B1C-4E51-BDED-43AC124B7490}" type="presParOf" srcId="{AEF229E3-D775-4B27-BAE6-C0936C706C09}" destId="{DD5CD06B-DB58-4023-884F-6F84456E8A28}" srcOrd="3" destOrd="0" presId="urn:microsoft.com/office/officeart/2008/layout/VerticalCurvedList"/>
    <dgm:cxn modelId="{08D1052B-9BB4-427B-BEF7-379CFF48EB79}" type="presParOf" srcId="{AEF229E3-D775-4B27-BAE6-C0936C706C09}" destId="{44BA3DDE-74FB-4A1B-9327-C39BF023CD72}" srcOrd="4" destOrd="0" presId="urn:microsoft.com/office/officeart/2008/layout/VerticalCurvedList"/>
    <dgm:cxn modelId="{03BF14C5-9CBD-4EDF-BF95-876B98E78492}" type="presParOf" srcId="{44BA3DDE-74FB-4A1B-9327-C39BF023CD72}" destId="{461DA7C1-1209-485C-9773-3DDED5562869}" srcOrd="0" destOrd="0" presId="urn:microsoft.com/office/officeart/2008/layout/VerticalCurvedList"/>
    <dgm:cxn modelId="{7604399E-428A-4EB9-BFA1-FC36F3C077D3}" type="presParOf" srcId="{AEF229E3-D775-4B27-BAE6-C0936C706C09}" destId="{A03364B3-FF2B-450C-BB28-CF0EA3FA160C}" srcOrd="5" destOrd="0" presId="urn:microsoft.com/office/officeart/2008/layout/VerticalCurvedList"/>
    <dgm:cxn modelId="{DDCE25A9-4758-496D-98D2-97FA6079676D}" type="presParOf" srcId="{AEF229E3-D775-4B27-BAE6-C0936C706C09}" destId="{621CC4DA-EF62-4482-99B3-476CCAAE7BBF}" srcOrd="6" destOrd="0" presId="urn:microsoft.com/office/officeart/2008/layout/VerticalCurvedList"/>
    <dgm:cxn modelId="{84582114-5F34-431A-A207-77A469A3B6F8}" type="presParOf" srcId="{621CC4DA-EF62-4482-99B3-476CCAAE7BBF}" destId="{262283D1-4A49-4492-925E-FD519F9222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21105-6AF1-43B1-994A-1FA79E71E67E}">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0456B-7D37-43F2-8718-E9AD6886B4BF}">
      <dsp:nvSpPr>
        <dsp:cNvPr id="0" name=""/>
        <dsp:cNvSpPr/>
      </dsp:nvSpPr>
      <dsp:spPr>
        <a:xfrm>
          <a:off x="752110" y="541866"/>
          <a:ext cx="4288885" cy="10837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lvl="0" algn="l" defTabSz="1778000">
            <a:lnSpc>
              <a:spcPct val="90000"/>
            </a:lnSpc>
            <a:spcBef>
              <a:spcPct val="0"/>
            </a:spcBef>
            <a:spcAft>
              <a:spcPct val="35000"/>
            </a:spcAft>
          </a:pPr>
          <a:r>
            <a:rPr lang="de-CH" sz="4000" kern="1200" smtClean="0"/>
            <a:t>AUTONOMY</a:t>
          </a:r>
          <a:endParaRPr lang="de-CH" sz="4000" kern="1200"/>
        </a:p>
      </dsp:txBody>
      <dsp:txXfrm>
        <a:off x="752110" y="541866"/>
        <a:ext cx="4288885" cy="1083733"/>
      </dsp:txXfrm>
    </dsp:sp>
    <dsp:sp modelId="{AC515ACD-E5DC-44BC-9AD0-1B216FCCD0D3}">
      <dsp:nvSpPr>
        <dsp:cNvPr id="0" name=""/>
        <dsp:cNvSpPr/>
      </dsp:nvSpPr>
      <dsp:spPr>
        <a:xfrm>
          <a:off x="74777" y="406400"/>
          <a:ext cx="1354666" cy="1354666"/>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CD06B-DB58-4023-884F-6F84456E8A28}">
      <dsp:nvSpPr>
        <dsp:cNvPr id="0" name=""/>
        <dsp:cNvSpPr/>
      </dsp:nvSpPr>
      <dsp:spPr>
        <a:xfrm>
          <a:off x="1146048" y="2167466"/>
          <a:ext cx="3894948" cy="10837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lvl="0" algn="l" defTabSz="1778000">
            <a:lnSpc>
              <a:spcPct val="90000"/>
            </a:lnSpc>
            <a:spcBef>
              <a:spcPct val="0"/>
            </a:spcBef>
            <a:spcAft>
              <a:spcPct val="35000"/>
            </a:spcAft>
          </a:pPr>
          <a:r>
            <a:rPr lang="en-US" sz="4000" kern="1200" smtClean="0"/>
            <a:t>COMPETENCE</a:t>
          </a:r>
        </a:p>
      </dsp:txBody>
      <dsp:txXfrm>
        <a:off x="1146048" y="2167466"/>
        <a:ext cx="3894948" cy="1083733"/>
      </dsp:txXfrm>
    </dsp:sp>
    <dsp:sp modelId="{461DA7C1-1209-485C-9773-3DDED5562869}">
      <dsp:nvSpPr>
        <dsp:cNvPr id="0" name=""/>
        <dsp:cNvSpPr/>
      </dsp:nvSpPr>
      <dsp:spPr>
        <a:xfrm>
          <a:off x="468714" y="2032000"/>
          <a:ext cx="1354666" cy="1354666"/>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364B3-FF2B-450C-BB28-CF0EA3FA160C}">
      <dsp:nvSpPr>
        <dsp:cNvPr id="0" name=""/>
        <dsp:cNvSpPr/>
      </dsp:nvSpPr>
      <dsp:spPr>
        <a:xfrm>
          <a:off x="752110" y="3793066"/>
          <a:ext cx="4288885" cy="10837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lvl="0" algn="l" defTabSz="1778000">
            <a:lnSpc>
              <a:spcPct val="90000"/>
            </a:lnSpc>
            <a:spcBef>
              <a:spcPct val="0"/>
            </a:spcBef>
            <a:spcAft>
              <a:spcPct val="35000"/>
            </a:spcAft>
          </a:pPr>
          <a:r>
            <a:rPr lang="en-US" sz="4000" kern="1200" smtClean="0"/>
            <a:t>RELATEDNESS</a:t>
          </a:r>
        </a:p>
      </dsp:txBody>
      <dsp:txXfrm>
        <a:off x="752110" y="3793066"/>
        <a:ext cx="4288885" cy="1083733"/>
      </dsp:txXfrm>
    </dsp:sp>
    <dsp:sp modelId="{262283D1-4A49-4492-925E-FD519F922214}">
      <dsp:nvSpPr>
        <dsp:cNvPr id="0" name=""/>
        <dsp:cNvSpPr/>
      </dsp:nvSpPr>
      <dsp:spPr>
        <a:xfrm>
          <a:off x="74777" y="3657600"/>
          <a:ext cx="1354666" cy="1354666"/>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EF031-2752-439E-9E72-8993DBEB40E1}" type="datetimeFigureOut">
              <a:rPr lang="el-GR" smtClean="0"/>
              <a:pPr/>
              <a:t>3/8/18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E2DBF-0DAB-4E21-A5C7-2CAD955B0115}" type="slidenum">
              <a:rPr lang="el-GR" smtClean="0"/>
              <a:pPr/>
              <a:t>‹Nr.›</a:t>
            </a:fld>
            <a:endParaRPr lang="el-GR"/>
          </a:p>
        </p:txBody>
      </p:sp>
    </p:spTree>
    <p:extLst>
      <p:ext uri="{BB962C8B-B14F-4D97-AF65-F5344CB8AC3E}">
        <p14:creationId xmlns:p14="http://schemas.microsoft.com/office/powerpoint/2010/main" val="1285284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89615-5283-4ED8-A1C8-BD4EA17902C0}" type="datetimeFigureOut">
              <a:rPr lang="en-GB" smtClean="0"/>
              <a:pPr/>
              <a:t>03/08/2018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748B2-7BBB-4B8D-9690-2A4E53DBCE9F}" type="slidenum">
              <a:rPr lang="en-GB" smtClean="0"/>
              <a:pPr/>
              <a:t>‹Nr.›</a:t>
            </a:fld>
            <a:endParaRPr lang="en-GB"/>
          </a:p>
        </p:txBody>
      </p:sp>
    </p:spTree>
    <p:extLst>
      <p:ext uri="{BB962C8B-B14F-4D97-AF65-F5344CB8AC3E}">
        <p14:creationId xmlns:p14="http://schemas.microsoft.com/office/powerpoint/2010/main" val="2891949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EB748B2-7BBB-4B8D-9690-2A4E53DBCE9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Syfte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Lärare</a:t>
            </a:r>
            <a:r>
              <a:rPr lang="en-GB" sz="1200" b="1" kern="1200" dirty="0" smtClean="0">
                <a:solidFill>
                  <a:schemeClr val="tx1"/>
                </a:solidFill>
                <a:effectLst/>
                <a:latin typeface="+mn-lt"/>
                <a:ea typeface="+mn-ea"/>
                <a:cs typeface="+mn-cs"/>
              </a:rPr>
              <a:t>/</a:t>
            </a:r>
            <a:r>
              <a:rPr lang="en-GB" sz="1200" b="1" kern="1200" dirty="0" err="1" smtClean="0">
                <a:solidFill>
                  <a:schemeClr val="tx1"/>
                </a:solidFill>
                <a:effectLst/>
                <a:latin typeface="+mn-lt"/>
                <a:ea typeface="+mn-ea"/>
                <a:cs typeface="+mn-cs"/>
              </a:rPr>
              <a:t>handledare</a:t>
            </a:r>
            <a:r>
              <a:rPr lang="en-GB" sz="1200" b="1" kern="1200" baseline="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kan</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använda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dessa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olika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situationer</a:t>
            </a:r>
            <a:r>
              <a:rPr lang="en-GB" sz="1200" b="1" kern="1200" dirty="0" smtClean="0">
                <a:solidFill>
                  <a:schemeClr val="tx1"/>
                </a:solidFill>
                <a:effectLst/>
                <a:latin typeface="+mn-lt"/>
                <a:ea typeface="+mn-ea"/>
                <a:cs typeface="+mn-cs"/>
              </a:rPr>
              <a:t> för </a:t>
            </a:r>
            <a:r>
              <a:rPr lang="en-GB" sz="1200" b="1" kern="1200" dirty="0" err="1" smtClean="0">
                <a:solidFill>
                  <a:schemeClr val="tx1"/>
                </a:solidFill>
                <a:effectLst/>
                <a:latin typeface="+mn-lt"/>
                <a:ea typeface="+mn-ea"/>
                <a:cs typeface="+mn-cs"/>
              </a:rPr>
              <a:t>att</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motivera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invandrare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att</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hitta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egenskaper</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runtom</a:t>
            </a:r>
            <a:r>
              <a:rPr lang="en-GB" sz="1200" b="1" kern="1200" dirty="0" smtClean="0">
                <a:solidFill>
                  <a:schemeClr val="tx1"/>
                </a:solidFill>
                <a:effectLst/>
                <a:latin typeface="+mn-lt"/>
                <a:ea typeface="+mn-ea"/>
                <a:cs typeface="+mn-cs"/>
              </a:rPr>
              <a:t> sig. </a:t>
            </a:r>
            <a:r>
              <a:rPr lang="en-GB" sz="1200" b="1" kern="1200" dirty="0" err="1" smtClean="0">
                <a:solidFill>
                  <a:schemeClr val="tx1"/>
                </a:solidFill>
                <a:effectLst/>
                <a:latin typeface="+mn-lt"/>
                <a:ea typeface="+mn-ea"/>
                <a:cs typeface="+mn-cs"/>
              </a:rPr>
              <a:t>Lärare</a:t>
            </a:r>
            <a:r>
              <a:rPr lang="en-GB" sz="1200" b="1" kern="1200" dirty="0" smtClean="0">
                <a:solidFill>
                  <a:schemeClr val="tx1"/>
                </a:solidFill>
                <a:effectLst/>
                <a:latin typeface="+mn-lt"/>
                <a:ea typeface="+mn-ea"/>
                <a:cs typeface="+mn-cs"/>
              </a:rPr>
              <a:t>/</a:t>
            </a:r>
            <a:r>
              <a:rPr lang="en-GB" sz="1200" b="1" kern="1200" dirty="0" err="1" smtClean="0">
                <a:solidFill>
                  <a:schemeClr val="tx1"/>
                </a:solidFill>
                <a:effectLst/>
                <a:latin typeface="+mn-lt"/>
                <a:ea typeface="+mn-ea"/>
                <a:cs typeface="+mn-cs"/>
              </a:rPr>
              <a:t>handledar</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kan</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använda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egna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erfarenheter</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och</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integrera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dem</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i</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berättelserna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som</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berättas</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och</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presenteras.Berättelserna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visar</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olika</a:t>
            </a:r>
            <a:r>
              <a:rPr lang="en-GB" sz="1200" b="1" kern="1200" dirty="0" smtClean="0">
                <a:solidFill>
                  <a:schemeClr val="tx1"/>
                </a:solidFill>
                <a:effectLst/>
                <a:latin typeface="+mn-lt"/>
                <a:ea typeface="+mn-ea"/>
                <a:cs typeface="+mn-cs"/>
              </a:rPr>
              <a:t> motivation </a:t>
            </a:r>
            <a:r>
              <a:rPr lang="en-GB" sz="1200" b="1" kern="1200" dirty="0" err="1" smtClean="0">
                <a:solidFill>
                  <a:schemeClr val="tx1"/>
                </a:solidFill>
                <a:effectLst/>
                <a:latin typeface="+mn-lt"/>
                <a:ea typeface="+mn-ea"/>
                <a:cs typeface="+mn-cs"/>
              </a:rPr>
              <a:t>när</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det</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gäller</a:t>
            </a:r>
            <a:r>
              <a:rPr lang="en-GB" sz="1200" b="1" kern="1200" dirty="0" smtClean="0">
                <a:solidFill>
                  <a:schemeClr val="tx1"/>
                </a:solidFill>
                <a:effectLst/>
                <a:latin typeface="+mn-lt"/>
                <a:ea typeface="+mn-ea"/>
                <a:cs typeface="+mn-cs"/>
              </a:rPr>
              <a:t> migration </a:t>
            </a:r>
            <a:r>
              <a:rPr lang="en-GB" sz="1200" b="1" kern="1200" dirty="0" err="1" smtClean="0">
                <a:solidFill>
                  <a:schemeClr val="tx1"/>
                </a:solidFill>
                <a:effectLst/>
                <a:latin typeface="+mn-lt"/>
                <a:ea typeface="+mn-ea"/>
                <a:cs typeface="+mn-cs"/>
              </a:rPr>
              <a:t>och</a:t>
            </a:r>
            <a:r>
              <a:rPr lang="en-GB" sz="1200" b="1" kern="1200" dirty="0" smtClean="0">
                <a:solidFill>
                  <a:schemeClr val="tx1"/>
                </a:solidFill>
                <a:effectLst/>
                <a:latin typeface="+mn-lt"/>
                <a:ea typeface="+mn-ea"/>
                <a:cs typeface="+mn-cs"/>
              </a:rPr>
              <a:t> integration. -&gt; </a:t>
            </a:r>
            <a:r>
              <a:rPr lang="en-GB" sz="1200" b="1" kern="1200" dirty="0" err="1" smtClean="0">
                <a:solidFill>
                  <a:schemeClr val="tx1"/>
                </a:solidFill>
                <a:effectLst/>
                <a:latin typeface="+mn-lt"/>
                <a:ea typeface="+mn-ea"/>
                <a:cs typeface="+mn-cs"/>
              </a:rPr>
              <a:t>Här</a:t>
            </a:r>
            <a:r>
              <a:rPr lang="en-GB" sz="1200" b="1" kern="1200" dirty="0" smtClean="0">
                <a:solidFill>
                  <a:schemeClr val="tx1"/>
                </a:solidFill>
                <a:effectLst/>
                <a:latin typeface="+mn-lt"/>
                <a:ea typeface="+mn-ea"/>
                <a:cs typeface="+mn-cs"/>
              </a:rPr>
              <a:t> ligger </a:t>
            </a:r>
            <a:r>
              <a:rPr lang="en-GB" sz="1200" b="1" kern="1200" dirty="0" err="1" smtClean="0">
                <a:solidFill>
                  <a:schemeClr val="tx1"/>
                </a:solidFill>
                <a:effectLst/>
                <a:latin typeface="+mn-lt"/>
                <a:ea typeface="+mn-ea"/>
                <a:cs typeface="+mn-cs"/>
              </a:rPr>
              <a:t>fokus</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på</a:t>
            </a:r>
            <a:r>
              <a:rPr lang="en-GB" sz="1200" b="1" kern="1200" dirty="0" smtClean="0">
                <a:solidFill>
                  <a:schemeClr val="tx1"/>
                </a:solidFill>
                <a:effectLst/>
                <a:latin typeface="+mn-lt"/>
                <a:ea typeface="+mn-ea"/>
                <a:cs typeface="+mn-cs"/>
              </a:rPr>
              <a:t> motivation </a:t>
            </a:r>
            <a:r>
              <a:rPr lang="en-GB" sz="1200" b="1" kern="1200" dirty="0" err="1" smtClean="0">
                <a:solidFill>
                  <a:schemeClr val="tx1"/>
                </a:solidFill>
                <a:effectLst/>
                <a:latin typeface="+mn-lt"/>
                <a:ea typeface="+mn-ea"/>
                <a:cs typeface="+mn-cs"/>
              </a:rPr>
              <a:t>att</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migrera</a:t>
            </a:r>
            <a:endParaRPr lang="de-CH" b="1"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11</a:t>
            </a:fld>
            <a:endParaRPr lang="en-GB"/>
          </a:p>
        </p:txBody>
      </p:sp>
    </p:spTree>
    <p:extLst>
      <p:ext uri="{BB962C8B-B14F-4D97-AF65-F5344CB8AC3E}">
        <p14:creationId xmlns:p14="http://schemas.microsoft.com/office/powerpoint/2010/main" val="11633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err="1" smtClean="0">
                <a:solidFill>
                  <a:schemeClr val="tx1"/>
                </a:solidFill>
                <a:effectLst/>
                <a:latin typeface="+mn-lt"/>
                <a:ea typeface="+mn-ea"/>
                <a:cs typeface="+mn-cs"/>
              </a:rPr>
              <a:t>Syfte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Denna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aktivitet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kommer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göra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möjligt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hjälpa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deltagare</a:t>
            </a:r>
            <a:r>
              <a:rPr lang="en-GB" sz="1200" b="1" kern="1200" baseline="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utveckla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personlig</a:t>
            </a:r>
            <a:r>
              <a:rPr lang="en-GB" sz="1200" b="1" kern="1200" smtClean="0">
                <a:solidFill>
                  <a:schemeClr val="tx1"/>
                </a:solidFill>
                <a:effectLst/>
                <a:latin typeface="+mn-lt"/>
                <a:ea typeface="+mn-ea"/>
                <a:cs typeface="+mn-cs"/>
              </a:rPr>
              <a:t> plan för integration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diskutera</a:t>
            </a:r>
            <a:r>
              <a:rPr lang="en-GB" sz="1200" b="1" kern="1200" smtClean="0">
                <a:solidFill>
                  <a:schemeClr val="tx1"/>
                </a:solidFill>
                <a:effectLst/>
                <a:latin typeface="+mn-lt"/>
                <a:ea typeface="+mn-ea"/>
                <a:cs typeface="+mn-cs"/>
              </a:rPr>
              <a:t> det.</a:t>
            </a:r>
            <a:endParaRPr lang="de-CH"/>
          </a:p>
        </p:txBody>
      </p:sp>
      <p:sp>
        <p:nvSpPr>
          <p:cNvPr id="4" name="Foliennummernplatzhalter 3"/>
          <p:cNvSpPr>
            <a:spLocks noGrp="1"/>
          </p:cNvSpPr>
          <p:nvPr>
            <p:ph type="sldNum" sz="quarter" idx="10"/>
          </p:nvPr>
        </p:nvSpPr>
        <p:spPr/>
        <p:txBody>
          <a:bodyPr/>
          <a:lstStyle/>
          <a:p>
            <a:fld id="{EEB748B2-7BBB-4B8D-9690-2A4E53DBCE9F}" type="slidenum">
              <a:rPr lang="en-GB" smtClean="0"/>
              <a:pPr/>
              <a:t>19</a:t>
            </a:fld>
            <a:endParaRPr lang="en-GB"/>
          </a:p>
        </p:txBody>
      </p:sp>
    </p:spTree>
    <p:extLst>
      <p:ext uri="{BB962C8B-B14F-4D97-AF65-F5344CB8AC3E}">
        <p14:creationId xmlns:p14="http://schemas.microsoft.com/office/powerpoint/2010/main" val="287434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EB748B2-7BBB-4B8D-9690-2A4E53DBCE9F}"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err="1" smtClean="0">
                <a:solidFill>
                  <a:schemeClr val="tx1"/>
                </a:solidFill>
                <a:effectLst/>
                <a:latin typeface="+mn-lt"/>
                <a:ea typeface="+mn-ea"/>
                <a:cs typeface="+mn-cs"/>
              </a:rPr>
              <a:t>Syfte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handledare</a:t>
            </a:r>
            <a:r>
              <a:rPr lang="en-GB" sz="1200" b="1" kern="1200" baseline="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dessa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situationer</a:t>
            </a:r>
            <a:r>
              <a:rPr lang="en-GB" sz="1200" b="1" kern="1200" smtClean="0">
                <a:solidFill>
                  <a:schemeClr val="tx1"/>
                </a:solidFill>
                <a:effectLst/>
                <a:latin typeface="+mn-lt"/>
                <a:ea typeface="+mn-ea"/>
                <a:cs typeface="+mn-cs"/>
              </a:rPr>
              <a:t> för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motivera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invandrare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hitta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egenskaper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runtom</a:t>
            </a:r>
            <a:r>
              <a:rPr lang="en-GB" sz="1200" b="1" kern="1200" smtClean="0">
                <a:solidFill>
                  <a:schemeClr val="tx1"/>
                </a:solidFill>
                <a:effectLst/>
                <a:latin typeface="+mn-lt"/>
                <a:ea typeface="+mn-ea"/>
                <a:cs typeface="+mn-cs"/>
              </a:rPr>
              <a:t> sig.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erfarenheter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integrera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som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berättas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presenteras.Berättelserna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visar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när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gäller</a:t>
            </a:r>
            <a:r>
              <a:rPr lang="en-GB" sz="1200" b="1" kern="1200" smtClean="0">
                <a:solidFill>
                  <a:schemeClr val="tx1"/>
                </a:solidFill>
                <a:effectLst/>
                <a:latin typeface="+mn-lt"/>
                <a:ea typeface="+mn-ea"/>
                <a:cs typeface="+mn-cs"/>
              </a:rPr>
              <a:t> migration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integration. -&gt; </a:t>
            </a:r>
            <a:r>
              <a:rPr lang="en-GB" sz="1200" b="1" kern="1200" err="1" smtClean="0">
                <a:solidFill>
                  <a:schemeClr val="tx1"/>
                </a:solidFill>
                <a:effectLst/>
                <a:latin typeface="+mn-lt"/>
                <a:ea typeface="+mn-ea"/>
                <a:cs typeface="+mn-cs"/>
              </a:rPr>
              <a:t>Här</a:t>
            </a:r>
            <a:r>
              <a:rPr lang="en-GB" sz="1200" b="1" kern="1200" smtClean="0">
                <a:solidFill>
                  <a:schemeClr val="tx1"/>
                </a:solidFill>
                <a:effectLst/>
                <a:latin typeface="+mn-lt"/>
                <a:ea typeface="+mn-ea"/>
                <a:cs typeface="+mn-cs"/>
              </a:rPr>
              <a:t> ligger </a:t>
            </a:r>
            <a:r>
              <a:rPr lang="en-GB" sz="1200" b="1" kern="1200" err="1" smtClean="0">
                <a:solidFill>
                  <a:schemeClr val="tx1"/>
                </a:solidFill>
                <a:effectLst/>
                <a:latin typeface="+mn-lt"/>
                <a:ea typeface="+mn-ea"/>
                <a:cs typeface="+mn-cs"/>
              </a:rPr>
              <a:t>fokus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på</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migrera</a:t>
            </a:r>
            <a:endParaRPr lang="de-CH" b="1"/>
          </a:p>
        </p:txBody>
      </p:sp>
      <p:sp>
        <p:nvSpPr>
          <p:cNvPr id="4" name="Foliennummernplatzhalter 3"/>
          <p:cNvSpPr>
            <a:spLocks noGrp="1"/>
          </p:cNvSpPr>
          <p:nvPr>
            <p:ph type="sldNum" sz="quarter" idx="10"/>
          </p:nvPr>
        </p:nvSpPr>
        <p:spPr/>
        <p:txBody>
          <a:bodyPr/>
          <a:lstStyle/>
          <a:p>
            <a:fld id="{EEB748B2-7BBB-4B8D-9690-2A4E53DBCE9F}" type="slidenum">
              <a:rPr lang="en-GB" smtClean="0"/>
              <a:pPr/>
              <a:t>4</a:t>
            </a:fld>
            <a:endParaRPr lang="en-GB"/>
          </a:p>
        </p:txBody>
      </p:sp>
    </p:spTree>
    <p:extLst>
      <p:ext uri="{BB962C8B-B14F-4D97-AF65-F5344CB8AC3E}">
        <p14:creationId xmlns:p14="http://schemas.microsoft.com/office/powerpoint/2010/main" val="426549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err="1" smtClean="0">
                <a:solidFill>
                  <a:schemeClr val="tx1"/>
                </a:solidFill>
                <a:effectLst/>
                <a:latin typeface="+mn-lt"/>
                <a:ea typeface="+mn-ea"/>
                <a:cs typeface="+mn-cs"/>
              </a:rPr>
              <a:t>Syfte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handledare</a:t>
            </a:r>
            <a:r>
              <a:rPr lang="en-GB" sz="1200" b="1" kern="1200" baseline="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dessa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situationer</a:t>
            </a:r>
            <a:r>
              <a:rPr lang="en-GB" sz="1200" b="1" kern="1200" smtClean="0">
                <a:solidFill>
                  <a:schemeClr val="tx1"/>
                </a:solidFill>
                <a:effectLst/>
                <a:latin typeface="+mn-lt"/>
                <a:ea typeface="+mn-ea"/>
                <a:cs typeface="+mn-cs"/>
              </a:rPr>
              <a:t> för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motivera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invandrare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hitta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egenskaper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runtom</a:t>
            </a:r>
            <a:r>
              <a:rPr lang="en-GB" sz="1200" b="1" kern="1200" smtClean="0">
                <a:solidFill>
                  <a:schemeClr val="tx1"/>
                </a:solidFill>
                <a:effectLst/>
                <a:latin typeface="+mn-lt"/>
                <a:ea typeface="+mn-ea"/>
                <a:cs typeface="+mn-cs"/>
              </a:rPr>
              <a:t> sig.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erfarenheter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integrera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som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berättas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presenteras.Berättelserna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visar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när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gäller</a:t>
            </a:r>
            <a:r>
              <a:rPr lang="en-GB" sz="1200" b="1" kern="1200" smtClean="0">
                <a:solidFill>
                  <a:schemeClr val="tx1"/>
                </a:solidFill>
                <a:effectLst/>
                <a:latin typeface="+mn-lt"/>
                <a:ea typeface="+mn-ea"/>
                <a:cs typeface="+mn-cs"/>
              </a:rPr>
              <a:t> migration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integration. -&gt; </a:t>
            </a:r>
            <a:r>
              <a:rPr lang="en-GB" sz="1200" b="1" kern="1200" err="1" smtClean="0">
                <a:solidFill>
                  <a:schemeClr val="tx1"/>
                </a:solidFill>
                <a:effectLst/>
                <a:latin typeface="+mn-lt"/>
                <a:ea typeface="+mn-ea"/>
                <a:cs typeface="+mn-cs"/>
              </a:rPr>
              <a:t>Här</a:t>
            </a:r>
            <a:r>
              <a:rPr lang="en-GB" sz="1200" b="1" kern="1200" smtClean="0">
                <a:solidFill>
                  <a:schemeClr val="tx1"/>
                </a:solidFill>
                <a:effectLst/>
                <a:latin typeface="+mn-lt"/>
                <a:ea typeface="+mn-ea"/>
                <a:cs typeface="+mn-cs"/>
              </a:rPr>
              <a:t> ligger </a:t>
            </a:r>
            <a:r>
              <a:rPr lang="en-GB" sz="1200" b="1" kern="1200" err="1" smtClean="0">
                <a:solidFill>
                  <a:schemeClr val="tx1"/>
                </a:solidFill>
                <a:effectLst/>
                <a:latin typeface="+mn-lt"/>
                <a:ea typeface="+mn-ea"/>
                <a:cs typeface="+mn-cs"/>
              </a:rPr>
              <a:t>fokus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på</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migrera</a:t>
            </a:r>
            <a:endParaRPr lang="de-CH" b="1" smtClean="0"/>
          </a:p>
          <a:p>
            <a:endParaRPr lang="de-CH"/>
          </a:p>
        </p:txBody>
      </p:sp>
      <p:sp>
        <p:nvSpPr>
          <p:cNvPr id="4" name="Foliennummernplatzhalter 3"/>
          <p:cNvSpPr>
            <a:spLocks noGrp="1"/>
          </p:cNvSpPr>
          <p:nvPr>
            <p:ph type="sldNum" sz="quarter" idx="10"/>
          </p:nvPr>
        </p:nvSpPr>
        <p:spPr/>
        <p:txBody>
          <a:bodyPr/>
          <a:lstStyle/>
          <a:p>
            <a:fld id="{EEB748B2-7BBB-4B8D-9690-2A4E53DBCE9F}" type="slidenum">
              <a:rPr lang="en-GB" smtClean="0"/>
              <a:pPr/>
              <a:t>5</a:t>
            </a:fld>
            <a:endParaRPr lang="en-GB"/>
          </a:p>
        </p:txBody>
      </p:sp>
    </p:spTree>
    <p:extLst>
      <p:ext uri="{BB962C8B-B14F-4D97-AF65-F5344CB8AC3E}">
        <p14:creationId xmlns:p14="http://schemas.microsoft.com/office/powerpoint/2010/main" val="266363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err="1" smtClean="0">
                <a:solidFill>
                  <a:schemeClr val="tx1"/>
                </a:solidFill>
                <a:effectLst/>
                <a:latin typeface="+mn-lt"/>
                <a:ea typeface="+mn-ea"/>
                <a:cs typeface="+mn-cs"/>
              </a:rPr>
              <a:t>Syfte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handledare</a:t>
            </a:r>
            <a:r>
              <a:rPr lang="en-GB" sz="1200" b="1" kern="1200" baseline="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dessa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situationer</a:t>
            </a:r>
            <a:r>
              <a:rPr lang="en-GB" sz="1200" b="1" kern="1200" smtClean="0">
                <a:solidFill>
                  <a:schemeClr val="tx1"/>
                </a:solidFill>
                <a:effectLst/>
                <a:latin typeface="+mn-lt"/>
                <a:ea typeface="+mn-ea"/>
                <a:cs typeface="+mn-cs"/>
              </a:rPr>
              <a:t> för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motivera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invandrare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hitta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egenskaper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runtom</a:t>
            </a:r>
            <a:r>
              <a:rPr lang="en-GB" sz="1200" b="1" kern="1200" smtClean="0">
                <a:solidFill>
                  <a:schemeClr val="tx1"/>
                </a:solidFill>
                <a:effectLst/>
                <a:latin typeface="+mn-lt"/>
                <a:ea typeface="+mn-ea"/>
                <a:cs typeface="+mn-cs"/>
              </a:rPr>
              <a:t> sig.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erfarenheter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integrera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som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berättas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presenteras.Berättelserna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visar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när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gäller</a:t>
            </a:r>
            <a:r>
              <a:rPr lang="en-GB" sz="1200" b="1" kern="1200" smtClean="0">
                <a:solidFill>
                  <a:schemeClr val="tx1"/>
                </a:solidFill>
                <a:effectLst/>
                <a:latin typeface="+mn-lt"/>
                <a:ea typeface="+mn-ea"/>
                <a:cs typeface="+mn-cs"/>
              </a:rPr>
              <a:t> migration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integration. -&gt; </a:t>
            </a:r>
            <a:r>
              <a:rPr lang="en-GB" sz="1200" b="1" kern="1200" err="1" smtClean="0">
                <a:solidFill>
                  <a:schemeClr val="tx1"/>
                </a:solidFill>
                <a:effectLst/>
                <a:latin typeface="+mn-lt"/>
                <a:ea typeface="+mn-ea"/>
                <a:cs typeface="+mn-cs"/>
              </a:rPr>
              <a:t>Här</a:t>
            </a:r>
            <a:r>
              <a:rPr lang="en-GB" sz="1200" b="1" kern="1200" smtClean="0">
                <a:solidFill>
                  <a:schemeClr val="tx1"/>
                </a:solidFill>
                <a:effectLst/>
                <a:latin typeface="+mn-lt"/>
                <a:ea typeface="+mn-ea"/>
                <a:cs typeface="+mn-cs"/>
              </a:rPr>
              <a:t> ligger </a:t>
            </a:r>
            <a:r>
              <a:rPr lang="en-GB" sz="1200" b="1" kern="1200" err="1" smtClean="0">
                <a:solidFill>
                  <a:schemeClr val="tx1"/>
                </a:solidFill>
                <a:effectLst/>
                <a:latin typeface="+mn-lt"/>
                <a:ea typeface="+mn-ea"/>
                <a:cs typeface="+mn-cs"/>
              </a:rPr>
              <a:t>fokus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på</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migrera</a:t>
            </a:r>
            <a:endParaRPr lang="de-CH" b="1" smtClean="0"/>
          </a:p>
          <a:p>
            <a:endParaRPr lang="de-CH"/>
          </a:p>
        </p:txBody>
      </p:sp>
      <p:sp>
        <p:nvSpPr>
          <p:cNvPr id="4" name="Foliennummernplatzhalter 3"/>
          <p:cNvSpPr>
            <a:spLocks noGrp="1"/>
          </p:cNvSpPr>
          <p:nvPr>
            <p:ph type="sldNum" sz="quarter" idx="10"/>
          </p:nvPr>
        </p:nvSpPr>
        <p:spPr/>
        <p:txBody>
          <a:bodyPr/>
          <a:lstStyle/>
          <a:p>
            <a:fld id="{EEB748B2-7BBB-4B8D-9690-2A4E53DBCE9F}" type="slidenum">
              <a:rPr lang="en-GB" smtClean="0"/>
              <a:pPr/>
              <a:t>6</a:t>
            </a:fld>
            <a:endParaRPr lang="en-GB"/>
          </a:p>
        </p:txBody>
      </p:sp>
    </p:spTree>
    <p:extLst>
      <p:ext uri="{BB962C8B-B14F-4D97-AF65-F5344CB8AC3E}">
        <p14:creationId xmlns:p14="http://schemas.microsoft.com/office/powerpoint/2010/main" val="400232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err="1" smtClean="0">
                <a:solidFill>
                  <a:schemeClr val="tx1"/>
                </a:solidFill>
                <a:effectLst/>
                <a:latin typeface="+mn-lt"/>
                <a:ea typeface="+mn-ea"/>
                <a:cs typeface="+mn-cs"/>
              </a:rPr>
              <a:t>Syfte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handledare</a:t>
            </a:r>
            <a:r>
              <a:rPr lang="en-GB" sz="1200" b="1" kern="1200" baseline="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dessa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situationer</a:t>
            </a:r>
            <a:r>
              <a:rPr lang="en-GB" sz="1200" b="1" kern="1200" smtClean="0">
                <a:solidFill>
                  <a:schemeClr val="tx1"/>
                </a:solidFill>
                <a:effectLst/>
                <a:latin typeface="+mn-lt"/>
                <a:ea typeface="+mn-ea"/>
                <a:cs typeface="+mn-cs"/>
              </a:rPr>
              <a:t> för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motivera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invandrare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hitta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egenskaper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runtom</a:t>
            </a:r>
            <a:r>
              <a:rPr lang="en-GB" sz="1200" b="1" kern="1200" smtClean="0">
                <a:solidFill>
                  <a:schemeClr val="tx1"/>
                </a:solidFill>
                <a:effectLst/>
                <a:latin typeface="+mn-lt"/>
                <a:ea typeface="+mn-ea"/>
                <a:cs typeface="+mn-cs"/>
              </a:rPr>
              <a:t> sig.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erfarenheter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integrera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som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berättas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presenteras.Berättelserna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visar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när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gäller</a:t>
            </a:r>
            <a:r>
              <a:rPr lang="en-GB" sz="1200" b="1" kern="1200" smtClean="0">
                <a:solidFill>
                  <a:schemeClr val="tx1"/>
                </a:solidFill>
                <a:effectLst/>
                <a:latin typeface="+mn-lt"/>
                <a:ea typeface="+mn-ea"/>
                <a:cs typeface="+mn-cs"/>
              </a:rPr>
              <a:t> migration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integration. -&gt; </a:t>
            </a:r>
            <a:r>
              <a:rPr lang="en-GB" sz="1200" b="1" kern="1200" err="1" smtClean="0">
                <a:solidFill>
                  <a:schemeClr val="tx1"/>
                </a:solidFill>
                <a:effectLst/>
                <a:latin typeface="+mn-lt"/>
                <a:ea typeface="+mn-ea"/>
                <a:cs typeface="+mn-cs"/>
              </a:rPr>
              <a:t>Här</a:t>
            </a:r>
            <a:r>
              <a:rPr lang="en-GB" sz="1200" b="1" kern="1200" smtClean="0">
                <a:solidFill>
                  <a:schemeClr val="tx1"/>
                </a:solidFill>
                <a:effectLst/>
                <a:latin typeface="+mn-lt"/>
                <a:ea typeface="+mn-ea"/>
                <a:cs typeface="+mn-cs"/>
              </a:rPr>
              <a:t> ligger </a:t>
            </a:r>
            <a:r>
              <a:rPr lang="en-GB" sz="1200" b="1" kern="1200" err="1" smtClean="0">
                <a:solidFill>
                  <a:schemeClr val="tx1"/>
                </a:solidFill>
                <a:effectLst/>
                <a:latin typeface="+mn-lt"/>
                <a:ea typeface="+mn-ea"/>
                <a:cs typeface="+mn-cs"/>
              </a:rPr>
              <a:t>fokus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på</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migrera</a:t>
            </a:r>
            <a:endParaRPr lang="de-CH" b="1" smtClean="0"/>
          </a:p>
          <a:p>
            <a:endParaRPr lang="de-CH"/>
          </a:p>
        </p:txBody>
      </p:sp>
      <p:sp>
        <p:nvSpPr>
          <p:cNvPr id="4" name="Foliennummernplatzhalter 3"/>
          <p:cNvSpPr>
            <a:spLocks noGrp="1"/>
          </p:cNvSpPr>
          <p:nvPr>
            <p:ph type="sldNum" sz="quarter" idx="10"/>
          </p:nvPr>
        </p:nvSpPr>
        <p:spPr/>
        <p:txBody>
          <a:bodyPr/>
          <a:lstStyle/>
          <a:p>
            <a:fld id="{EEB748B2-7BBB-4B8D-9690-2A4E53DBCE9F}" type="slidenum">
              <a:rPr lang="en-GB" smtClean="0"/>
              <a:pPr/>
              <a:t>7</a:t>
            </a:fld>
            <a:endParaRPr lang="en-GB"/>
          </a:p>
        </p:txBody>
      </p:sp>
    </p:spTree>
    <p:extLst>
      <p:ext uri="{BB962C8B-B14F-4D97-AF65-F5344CB8AC3E}">
        <p14:creationId xmlns:p14="http://schemas.microsoft.com/office/powerpoint/2010/main" val="122251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err="1" smtClean="0">
                <a:solidFill>
                  <a:schemeClr val="tx1"/>
                </a:solidFill>
                <a:effectLst/>
                <a:latin typeface="+mn-lt"/>
                <a:ea typeface="+mn-ea"/>
                <a:cs typeface="+mn-cs"/>
              </a:rPr>
              <a:t>Syfte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handledare</a:t>
            </a:r>
            <a:r>
              <a:rPr lang="en-GB" sz="1200" b="1" kern="1200" baseline="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dessa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situationer</a:t>
            </a:r>
            <a:r>
              <a:rPr lang="en-GB" sz="1200" b="1" kern="1200" smtClean="0">
                <a:solidFill>
                  <a:schemeClr val="tx1"/>
                </a:solidFill>
                <a:effectLst/>
                <a:latin typeface="+mn-lt"/>
                <a:ea typeface="+mn-ea"/>
                <a:cs typeface="+mn-cs"/>
              </a:rPr>
              <a:t> för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motivera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invandrare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hitta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egenskaper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runtom</a:t>
            </a:r>
            <a:r>
              <a:rPr lang="en-GB" sz="1200" b="1" kern="1200" smtClean="0">
                <a:solidFill>
                  <a:schemeClr val="tx1"/>
                </a:solidFill>
                <a:effectLst/>
                <a:latin typeface="+mn-lt"/>
                <a:ea typeface="+mn-ea"/>
                <a:cs typeface="+mn-cs"/>
              </a:rPr>
              <a:t> sig.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erfarenheter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integrera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som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berättas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presenteras.Berättelserna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visar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när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gäller</a:t>
            </a:r>
            <a:r>
              <a:rPr lang="en-GB" sz="1200" b="1" kern="1200" smtClean="0">
                <a:solidFill>
                  <a:schemeClr val="tx1"/>
                </a:solidFill>
                <a:effectLst/>
                <a:latin typeface="+mn-lt"/>
                <a:ea typeface="+mn-ea"/>
                <a:cs typeface="+mn-cs"/>
              </a:rPr>
              <a:t> migration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integration. -&gt; </a:t>
            </a:r>
            <a:r>
              <a:rPr lang="en-GB" sz="1200" b="1" kern="1200" err="1" smtClean="0">
                <a:solidFill>
                  <a:schemeClr val="tx1"/>
                </a:solidFill>
                <a:effectLst/>
                <a:latin typeface="+mn-lt"/>
                <a:ea typeface="+mn-ea"/>
                <a:cs typeface="+mn-cs"/>
              </a:rPr>
              <a:t>Här</a:t>
            </a:r>
            <a:r>
              <a:rPr lang="en-GB" sz="1200" b="1" kern="1200" smtClean="0">
                <a:solidFill>
                  <a:schemeClr val="tx1"/>
                </a:solidFill>
                <a:effectLst/>
                <a:latin typeface="+mn-lt"/>
                <a:ea typeface="+mn-ea"/>
                <a:cs typeface="+mn-cs"/>
              </a:rPr>
              <a:t> ligger </a:t>
            </a:r>
            <a:r>
              <a:rPr lang="en-GB" sz="1200" b="1" kern="1200" err="1" smtClean="0">
                <a:solidFill>
                  <a:schemeClr val="tx1"/>
                </a:solidFill>
                <a:effectLst/>
                <a:latin typeface="+mn-lt"/>
                <a:ea typeface="+mn-ea"/>
                <a:cs typeface="+mn-cs"/>
              </a:rPr>
              <a:t>fokus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på</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migrera</a:t>
            </a:r>
            <a:endParaRPr lang="de-CH" b="1" smtClean="0"/>
          </a:p>
          <a:p>
            <a:endParaRPr lang="de-CH"/>
          </a:p>
        </p:txBody>
      </p:sp>
      <p:sp>
        <p:nvSpPr>
          <p:cNvPr id="4" name="Foliennummernplatzhalter 3"/>
          <p:cNvSpPr>
            <a:spLocks noGrp="1"/>
          </p:cNvSpPr>
          <p:nvPr>
            <p:ph type="sldNum" sz="quarter" idx="10"/>
          </p:nvPr>
        </p:nvSpPr>
        <p:spPr/>
        <p:txBody>
          <a:bodyPr/>
          <a:lstStyle/>
          <a:p>
            <a:fld id="{EEB748B2-7BBB-4B8D-9690-2A4E53DBCE9F}" type="slidenum">
              <a:rPr lang="en-GB" smtClean="0"/>
              <a:pPr/>
              <a:t>8</a:t>
            </a:fld>
            <a:endParaRPr lang="en-GB"/>
          </a:p>
        </p:txBody>
      </p:sp>
    </p:spTree>
    <p:extLst>
      <p:ext uri="{BB962C8B-B14F-4D97-AF65-F5344CB8AC3E}">
        <p14:creationId xmlns:p14="http://schemas.microsoft.com/office/powerpoint/2010/main" val="111752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err="1" smtClean="0">
                <a:solidFill>
                  <a:schemeClr val="tx1"/>
                </a:solidFill>
                <a:effectLst/>
                <a:latin typeface="+mn-lt"/>
                <a:ea typeface="+mn-ea"/>
                <a:cs typeface="+mn-cs"/>
              </a:rPr>
              <a:t>Syfte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handledare</a:t>
            </a:r>
            <a:r>
              <a:rPr lang="en-GB" sz="1200" b="1" kern="1200" baseline="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dessa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situationer</a:t>
            </a:r>
            <a:r>
              <a:rPr lang="en-GB" sz="1200" b="1" kern="1200" smtClean="0">
                <a:solidFill>
                  <a:schemeClr val="tx1"/>
                </a:solidFill>
                <a:effectLst/>
                <a:latin typeface="+mn-lt"/>
                <a:ea typeface="+mn-ea"/>
                <a:cs typeface="+mn-cs"/>
              </a:rPr>
              <a:t> för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motivera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invandrare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hitta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egenskaper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runtom</a:t>
            </a:r>
            <a:r>
              <a:rPr lang="en-GB" sz="1200" b="1" kern="1200" smtClean="0">
                <a:solidFill>
                  <a:schemeClr val="tx1"/>
                </a:solidFill>
                <a:effectLst/>
                <a:latin typeface="+mn-lt"/>
                <a:ea typeface="+mn-ea"/>
                <a:cs typeface="+mn-cs"/>
              </a:rPr>
              <a:t> sig.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erfarenheter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integrera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som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berättas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presenteras.Berättelserna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visar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när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gäller</a:t>
            </a:r>
            <a:r>
              <a:rPr lang="en-GB" sz="1200" b="1" kern="1200" smtClean="0">
                <a:solidFill>
                  <a:schemeClr val="tx1"/>
                </a:solidFill>
                <a:effectLst/>
                <a:latin typeface="+mn-lt"/>
                <a:ea typeface="+mn-ea"/>
                <a:cs typeface="+mn-cs"/>
              </a:rPr>
              <a:t> migration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integration. -&gt; </a:t>
            </a:r>
            <a:r>
              <a:rPr lang="en-GB" sz="1200" b="1" kern="1200" err="1" smtClean="0">
                <a:solidFill>
                  <a:schemeClr val="tx1"/>
                </a:solidFill>
                <a:effectLst/>
                <a:latin typeface="+mn-lt"/>
                <a:ea typeface="+mn-ea"/>
                <a:cs typeface="+mn-cs"/>
              </a:rPr>
              <a:t>Här</a:t>
            </a:r>
            <a:r>
              <a:rPr lang="en-GB" sz="1200" b="1" kern="1200" smtClean="0">
                <a:solidFill>
                  <a:schemeClr val="tx1"/>
                </a:solidFill>
                <a:effectLst/>
                <a:latin typeface="+mn-lt"/>
                <a:ea typeface="+mn-ea"/>
                <a:cs typeface="+mn-cs"/>
              </a:rPr>
              <a:t> ligger </a:t>
            </a:r>
            <a:r>
              <a:rPr lang="en-GB" sz="1200" b="1" kern="1200" err="1" smtClean="0">
                <a:solidFill>
                  <a:schemeClr val="tx1"/>
                </a:solidFill>
                <a:effectLst/>
                <a:latin typeface="+mn-lt"/>
                <a:ea typeface="+mn-ea"/>
                <a:cs typeface="+mn-cs"/>
              </a:rPr>
              <a:t>fokus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på</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migrera</a:t>
            </a:r>
            <a:endParaRPr lang="de-CH" b="1" smtClean="0"/>
          </a:p>
          <a:p>
            <a:endParaRPr lang="de-CH" smtClean="0"/>
          </a:p>
          <a:p>
            <a:endParaRPr lang="de-CH"/>
          </a:p>
        </p:txBody>
      </p:sp>
      <p:sp>
        <p:nvSpPr>
          <p:cNvPr id="4" name="Foliennummernplatzhalter 3"/>
          <p:cNvSpPr>
            <a:spLocks noGrp="1"/>
          </p:cNvSpPr>
          <p:nvPr>
            <p:ph type="sldNum" sz="quarter" idx="10"/>
          </p:nvPr>
        </p:nvSpPr>
        <p:spPr/>
        <p:txBody>
          <a:bodyPr/>
          <a:lstStyle/>
          <a:p>
            <a:fld id="{EEB748B2-7BBB-4B8D-9690-2A4E53DBCE9F}" type="slidenum">
              <a:rPr lang="en-GB" smtClean="0"/>
              <a:pPr/>
              <a:t>9</a:t>
            </a:fld>
            <a:endParaRPr lang="en-GB"/>
          </a:p>
        </p:txBody>
      </p:sp>
    </p:spTree>
    <p:extLst>
      <p:ext uri="{BB962C8B-B14F-4D97-AF65-F5344CB8AC3E}">
        <p14:creationId xmlns:p14="http://schemas.microsoft.com/office/powerpoint/2010/main" val="11633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err="1" smtClean="0">
                <a:solidFill>
                  <a:schemeClr val="tx1"/>
                </a:solidFill>
                <a:effectLst/>
                <a:latin typeface="+mn-lt"/>
                <a:ea typeface="+mn-ea"/>
                <a:cs typeface="+mn-cs"/>
              </a:rPr>
              <a:t>Syfte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handledare</a:t>
            </a:r>
            <a:r>
              <a:rPr lang="en-GB" sz="1200" b="1" kern="1200" baseline="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dessa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situationer</a:t>
            </a:r>
            <a:r>
              <a:rPr lang="en-GB" sz="1200" b="1" kern="1200" smtClean="0">
                <a:solidFill>
                  <a:schemeClr val="tx1"/>
                </a:solidFill>
                <a:effectLst/>
                <a:latin typeface="+mn-lt"/>
                <a:ea typeface="+mn-ea"/>
                <a:cs typeface="+mn-cs"/>
              </a:rPr>
              <a:t> för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motivera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invandrare</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hitta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egenskaper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runtom</a:t>
            </a:r>
            <a:r>
              <a:rPr lang="en-GB" sz="1200" b="1" kern="1200" smtClean="0">
                <a:solidFill>
                  <a:schemeClr val="tx1"/>
                </a:solidFill>
                <a:effectLst/>
                <a:latin typeface="+mn-lt"/>
                <a:ea typeface="+mn-ea"/>
                <a:cs typeface="+mn-cs"/>
              </a:rPr>
              <a:t> sig. </a:t>
            </a:r>
            <a:r>
              <a:rPr lang="en-GB" sz="1200" b="1" kern="1200" err="1" smtClean="0">
                <a:solidFill>
                  <a:schemeClr val="tx1"/>
                </a:solidFill>
                <a:effectLst/>
                <a:latin typeface="+mn-lt"/>
                <a:ea typeface="+mn-ea"/>
                <a:cs typeface="+mn-cs"/>
              </a:rPr>
              <a:t>Lärare</a:t>
            </a:r>
            <a:r>
              <a:rPr lang="en-GB" sz="1200" b="1" kern="1200" smtClean="0">
                <a:solidFill>
                  <a:schemeClr val="tx1"/>
                </a:solidFill>
                <a:effectLst/>
                <a:latin typeface="+mn-lt"/>
                <a:ea typeface="+mn-ea"/>
                <a:cs typeface="+mn-cs"/>
              </a:rPr>
              <a:t>/</a:t>
            </a:r>
            <a:r>
              <a:rPr lang="en-GB" sz="1200" b="1" kern="1200" err="1" smtClean="0">
                <a:solidFill>
                  <a:schemeClr val="tx1"/>
                </a:solidFill>
                <a:effectLst/>
                <a:latin typeface="+mn-lt"/>
                <a:ea typeface="+mn-ea"/>
                <a:cs typeface="+mn-cs"/>
              </a:rPr>
              <a:t>handledar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kan</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använda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egna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erfarenheter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integrera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i</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som</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berättas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presenteras.Berättelserna</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visar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olika</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när</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det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gäller</a:t>
            </a:r>
            <a:r>
              <a:rPr lang="en-GB" sz="1200" b="1" kern="1200" smtClean="0">
                <a:solidFill>
                  <a:schemeClr val="tx1"/>
                </a:solidFill>
                <a:effectLst/>
                <a:latin typeface="+mn-lt"/>
                <a:ea typeface="+mn-ea"/>
                <a:cs typeface="+mn-cs"/>
              </a:rPr>
              <a:t> migration </a:t>
            </a:r>
            <a:r>
              <a:rPr lang="en-GB" sz="1200" b="1" kern="1200" err="1" smtClean="0">
                <a:solidFill>
                  <a:schemeClr val="tx1"/>
                </a:solidFill>
                <a:effectLst/>
                <a:latin typeface="+mn-lt"/>
                <a:ea typeface="+mn-ea"/>
                <a:cs typeface="+mn-cs"/>
              </a:rPr>
              <a:t>och</a:t>
            </a:r>
            <a:r>
              <a:rPr lang="en-GB" sz="1200" b="1" kern="1200" smtClean="0">
                <a:solidFill>
                  <a:schemeClr val="tx1"/>
                </a:solidFill>
                <a:effectLst/>
                <a:latin typeface="+mn-lt"/>
                <a:ea typeface="+mn-ea"/>
                <a:cs typeface="+mn-cs"/>
              </a:rPr>
              <a:t> integration. -&gt; </a:t>
            </a:r>
            <a:r>
              <a:rPr lang="en-GB" sz="1200" b="1" kern="1200" err="1" smtClean="0">
                <a:solidFill>
                  <a:schemeClr val="tx1"/>
                </a:solidFill>
                <a:effectLst/>
                <a:latin typeface="+mn-lt"/>
                <a:ea typeface="+mn-ea"/>
                <a:cs typeface="+mn-cs"/>
              </a:rPr>
              <a:t>Här</a:t>
            </a:r>
            <a:r>
              <a:rPr lang="en-GB" sz="1200" b="1" kern="1200" smtClean="0">
                <a:solidFill>
                  <a:schemeClr val="tx1"/>
                </a:solidFill>
                <a:effectLst/>
                <a:latin typeface="+mn-lt"/>
                <a:ea typeface="+mn-ea"/>
                <a:cs typeface="+mn-cs"/>
              </a:rPr>
              <a:t> ligger </a:t>
            </a:r>
            <a:r>
              <a:rPr lang="en-GB" sz="1200" b="1" kern="1200" err="1" smtClean="0">
                <a:solidFill>
                  <a:schemeClr val="tx1"/>
                </a:solidFill>
                <a:effectLst/>
                <a:latin typeface="+mn-lt"/>
                <a:ea typeface="+mn-ea"/>
                <a:cs typeface="+mn-cs"/>
              </a:rPr>
              <a:t>fokus</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på</a:t>
            </a:r>
            <a:r>
              <a:rPr lang="en-GB" sz="1200" b="1" kern="1200" smtClean="0">
                <a:solidFill>
                  <a:schemeClr val="tx1"/>
                </a:solidFill>
                <a:effectLst/>
                <a:latin typeface="+mn-lt"/>
                <a:ea typeface="+mn-ea"/>
                <a:cs typeface="+mn-cs"/>
              </a:rPr>
              <a:t> motivation </a:t>
            </a:r>
            <a:r>
              <a:rPr lang="en-GB" sz="1200" b="1" kern="1200" err="1" smtClean="0">
                <a:solidFill>
                  <a:schemeClr val="tx1"/>
                </a:solidFill>
                <a:effectLst/>
                <a:latin typeface="+mn-lt"/>
                <a:ea typeface="+mn-ea"/>
                <a:cs typeface="+mn-cs"/>
              </a:rPr>
              <a:t>att</a:t>
            </a:r>
            <a:r>
              <a:rPr lang="en-GB" sz="1200" b="1" kern="1200" smtClean="0">
                <a:solidFill>
                  <a:schemeClr val="tx1"/>
                </a:solidFill>
                <a:effectLst/>
                <a:latin typeface="+mn-lt"/>
                <a:ea typeface="+mn-ea"/>
                <a:cs typeface="+mn-cs"/>
              </a:rPr>
              <a:t> </a:t>
            </a:r>
            <a:r>
              <a:rPr lang="en-GB" sz="1200" b="1" kern="1200" err="1" smtClean="0">
                <a:solidFill>
                  <a:schemeClr val="tx1"/>
                </a:solidFill>
                <a:effectLst/>
                <a:latin typeface="+mn-lt"/>
                <a:ea typeface="+mn-ea"/>
                <a:cs typeface="+mn-cs"/>
              </a:rPr>
              <a:t>migrera</a:t>
            </a:r>
            <a:endParaRPr lang="de-CH" b="1" smtClean="0"/>
          </a:p>
          <a:p>
            <a:endParaRPr lang="de-CH" smtClean="0"/>
          </a:p>
          <a:p>
            <a:endParaRPr lang="de-CH"/>
          </a:p>
        </p:txBody>
      </p:sp>
      <p:sp>
        <p:nvSpPr>
          <p:cNvPr id="4" name="Foliennummernplatzhalter 3"/>
          <p:cNvSpPr>
            <a:spLocks noGrp="1"/>
          </p:cNvSpPr>
          <p:nvPr>
            <p:ph type="sldNum" sz="quarter" idx="10"/>
          </p:nvPr>
        </p:nvSpPr>
        <p:spPr/>
        <p:txBody>
          <a:bodyPr/>
          <a:lstStyle/>
          <a:p>
            <a:fld id="{EEB748B2-7BBB-4B8D-9690-2A4E53DBCE9F}" type="slidenum">
              <a:rPr lang="en-GB" smtClean="0"/>
              <a:pPr/>
              <a:t>10</a:t>
            </a:fld>
            <a:endParaRPr lang="en-GB"/>
          </a:p>
        </p:txBody>
      </p:sp>
    </p:spTree>
    <p:extLst>
      <p:ext uri="{BB962C8B-B14F-4D97-AF65-F5344CB8AC3E}">
        <p14:creationId xmlns:p14="http://schemas.microsoft.com/office/powerpoint/2010/main" val="11633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AF0533C8-A1E5-42AE-8F1B-F432F9824619}" type="datetime1">
              <a:rPr lang="en-US" smtClean="0"/>
              <a:pPr/>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38CC27-B742-4E96-A6A1-002C303CD44E}" type="datetime1">
              <a:rPr lang="en-US" smtClean="0"/>
              <a:pPr/>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7CF61F2-7049-42FB-B36B-DF70433CAE91}" type="datetime1">
              <a:rPr lang="en-US" smtClean="0"/>
              <a:pPr/>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384B04-9C89-4F36-8EA2-472A10160A96}" type="datetime1">
              <a:rPr lang="en-US" smtClean="0"/>
              <a:pPr/>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0B3DC11-A74C-4C9B-8F6C-17A07F22D86B}" type="datetime1">
              <a:rPr lang="en-US" smtClean="0"/>
              <a:pPr/>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EE901DF-625C-426B-8892-0E711402336D}" type="datetime1">
              <a:rPr lang="en-US" smtClean="0"/>
              <a:pPr/>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7BE0DF6-A305-49E7-845B-945A758CA664}" type="datetime1">
              <a:rPr lang="en-US" smtClean="0"/>
              <a:pPr/>
              <a:t>8/3/18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75A1C71-83A8-4982-B920-E8165A64636E}" type="datetime1">
              <a:rPr lang="en-US" smtClean="0"/>
              <a:pPr/>
              <a:t>8/3/18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2205E-329B-4D3E-8FE5-652233E395D0}" type="datetime1">
              <a:rPr lang="en-US" smtClean="0"/>
              <a:pPr/>
              <a:t>8/3/18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2B4E509D-6D94-4902-8600-B8C9232CF6AB}" type="datetime1">
              <a:rPr lang="en-US" smtClean="0"/>
              <a:pPr/>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FDDCC886-4557-4D64-9216-F2A9F18C2157}" type="datetime1">
              <a:rPr lang="en-US" smtClean="0"/>
              <a:pPr/>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a:pPr/>
              <a:t>‹Nr.›</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4699DCF-55C6-4B3C-B941-AF74D14FE4CF}" type="datetime1">
              <a:rPr lang="en-US" smtClean="0"/>
              <a:pPr/>
              <a:t>8/3/18</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a:pPr/>
              <a:t>‹Nr.›</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emf"/><Relationship Id="rId7" Type="http://schemas.openxmlformats.org/officeDocument/2006/relationships/image" Target="../media/image6.jp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emf"/><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7.png"/><Relationship Id="rId1" Type="http://schemas.openxmlformats.org/officeDocument/2006/relationships/tags" Target="../tags/tag4.xml"/><Relationship Id="rId2"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4B3B9CD-92AC-44A7-9066-431851008D30}"/>
              </a:ext>
            </a:extLst>
          </p:cNvPr>
          <p:cNvSpPr>
            <a:spLocks noGrp="1"/>
          </p:cNvSpPr>
          <p:nvPr>
            <p:ph type="ctrTitle" idx="4294967295"/>
          </p:nvPr>
        </p:nvSpPr>
        <p:spPr>
          <a:xfrm>
            <a:off x="528034" y="2176821"/>
            <a:ext cx="5692462" cy="2922587"/>
          </a:xfrm>
          <a:solidFill>
            <a:schemeClr val="bg1"/>
          </a:solidFill>
          <a:ln>
            <a:solidFill>
              <a:srgbClr val="9CBEBD"/>
            </a:solidFill>
          </a:ln>
        </p:spPr>
        <p:txBody>
          <a:bodyPr>
            <a:noAutofit/>
          </a:bodyPr>
          <a:lstStyle/>
          <a:p>
            <a:r>
              <a:rPr lang="sv-SE" sz="3600" b="1" dirty="0" smtClean="0">
                <a:solidFill>
                  <a:srgbClr val="9CBEBD"/>
                </a:solidFill>
              </a:rPr>
              <a:t>MOTIVATION </a:t>
            </a:r>
            <a:br>
              <a:rPr lang="sv-SE" sz="3600" b="1" dirty="0" smtClean="0">
                <a:solidFill>
                  <a:srgbClr val="9CBEBD"/>
                </a:solidFill>
              </a:rPr>
            </a:br>
            <a:r>
              <a:rPr lang="sv-SE" sz="3600" b="1" dirty="0" smtClean="0"/>
              <a:t>Hur kan praktikanter arbeta för att öka sin motivation för att lösa sin situation?</a:t>
            </a:r>
            <a:endParaRPr lang="sv-SE" sz="3600" dirty="0"/>
          </a:p>
        </p:txBody>
      </p:sp>
      <p:pic>
        <p:nvPicPr>
          <p:cNvPr id="7" name="Bildobjekt 6">
            <a:extLst>
              <a:ext uri="{FF2B5EF4-FFF2-40B4-BE49-F238E27FC236}">
                <a16:creationId xmlns="" xmlns:a16="http://schemas.microsoft.com/office/drawing/2014/main" id="{743DDC70-A6A7-43DF-8238-14AD9CB84A99}"/>
              </a:ext>
            </a:extLst>
          </p:cNvPr>
          <p:cNvPicPr>
            <a:picLocks noChangeAspect="1"/>
          </p:cNvPicPr>
          <p:nvPr/>
        </p:nvPicPr>
        <p:blipFill>
          <a:blip r:embed="rId4"/>
          <a:stretch>
            <a:fillRect/>
          </a:stretch>
        </p:blipFill>
        <p:spPr>
          <a:xfrm>
            <a:off x="610523" y="6066745"/>
            <a:ext cx="1827102" cy="521896"/>
          </a:xfrm>
          <a:prstGeom prst="rect">
            <a:avLst/>
          </a:prstGeom>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0721823" y="5774419"/>
            <a:ext cx="1259047" cy="1083581"/>
          </a:xfrm>
          <a:prstGeom prst="rect">
            <a:avLst/>
          </a:prstGeom>
        </p:spPr>
      </p:pic>
      <p:sp>
        <p:nvSpPr>
          <p:cNvPr id="38913" name="Rectangle 1"/>
          <p:cNvSpPr>
            <a:spLocks noChangeArrowheads="1"/>
          </p:cNvSpPr>
          <p:nvPr/>
        </p:nvSpPr>
        <p:spPr bwMode="auto">
          <a:xfrm>
            <a:off x="4059986" y="6103130"/>
            <a:ext cx="400533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The “MiGreat Project”- n. 2016-1-IT01-KA202-005348 has been funded with support from the European Commission. This document reflects the views only of the author and the Commission cannot be held responsible for any use which might be made of the information contained herein.</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cxnSp>
        <p:nvCxnSpPr>
          <p:cNvPr id="13" name="Straight Connector 12"/>
          <p:cNvCxnSpPr/>
          <p:nvPr/>
        </p:nvCxnSpPr>
        <p:spPr>
          <a:xfrm>
            <a:off x="0" y="5782614"/>
            <a:ext cx="12192000" cy="38637"/>
          </a:xfrm>
          <a:prstGeom prst="line">
            <a:avLst/>
          </a:prstGeom>
          <a:ln>
            <a:solidFill>
              <a:srgbClr val="6790B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483710" y="6143651"/>
            <a:ext cx="2238113" cy="369332"/>
          </a:xfrm>
          <a:prstGeom prst="rect">
            <a:avLst/>
          </a:prstGeom>
        </p:spPr>
        <p:txBody>
          <a:bodyPr wrap="none">
            <a:spAutoFit/>
          </a:bodyPr>
          <a:lstStyle/>
          <a:p>
            <a:r>
              <a:rPr lang="sv-SE" dirty="0" err="1" smtClean="0"/>
              <a:t>Associazione</a:t>
            </a:r>
            <a:r>
              <a:rPr lang="sv-SE" smtClean="0"/>
              <a:t> seed</a:t>
            </a:r>
            <a:endParaRPr lang="sv-SE"/>
          </a:p>
        </p:txBody>
      </p:sp>
      <p:pic>
        <p:nvPicPr>
          <p:cNvPr id="3" name="Grafik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022" y="1527907"/>
            <a:ext cx="5243848" cy="3985324"/>
          </a:xfrm>
          <a:prstGeom prst="rect">
            <a:avLst/>
          </a:prstGeom>
        </p:spPr>
      </p:pic>
    </p:spTree>
    <p:custDataLst>
      <p:tags r:id="rId1"/>
    </p:custDataLst>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FALLSTUDIER</a:t>
            </a:r>
            <a:endParaRPr lang="de-CH"/>
          </a:p>
        </p:txBody>
      </p:sp>
      <p:sp>
        <p:nvSpPr>
          <p:cNvPr id="3" name="Inhaltsplatzhalter 2"/>
          <p:cNvSpPr>
            <a:spLocks noGrp="1"/>
          </p:cNvSpPr>
          <p:nvPr>
            <p:ph idx="1"/>
          </p:nvPr>
        </p:nvSpPr>
        <p:spPr/>
        <p:txBody>
          <a:bodyPr>
            <a:normAutofit/>
          </a:bodyPr>
          <a:lstStyle/>
          <a:p>
            <a:r>
              <a:rPr lang="sv-SE" smtClean="0"/>
              <a:t>Jag gillar den franska kulturen... För att bli en del av samhället firar jag alla högtider… Jul och påsk... Jag tycker om att dela detta med mina franska vänner... Genom att flytta förlorade jag mitt jobb... och kontakten med mina gamla vänner och familj… oavsett det var jag glad över möjligheten att flytta till Frankrike... när jag kom hit var det viktigt att trivas på jobbet.. men den sociala biten var viktigare för mig.. det är därför jag jobbat så hårt på det… Jag vill inte gå miste om inbjudningar till fester eller evenemang för att jag inte förstår kulturen</a:t>
            </a:r>
            <a:endParaRPr lang="sv-SE"/>
          </a:p>
        </p:txBody>
      </p:sp>
      <p:sp>
        <p:nvSpPr>
          <p:cNvPr id="4" name="Textplatzhalter 3"/>
          <p:cNvSpPr>
            <a:spLocks noGrp="1"/>
          </p:cNvSpPr>
          <p:nvPr>
            <p:ph type="body" sz="half" idx="2"/>
          </p:nvPr>
        </p:nvSpPr>
        <p:spPr/>
        <p:txBody>
          <a:bodyPr/>
          <a:lstStyle/>
          <a:p>
            <a:r>
              <a:rPr lang="de-CH" smtClean="0"/>
              <a:t>EN VD FRÅN MAROCKO</a:t>
            </a:r>
            <a:br>
              <a:rPr lang="de-CH" smtClean="0"/>
            </a:br>
            <a:r>
              <a:rPr lang="sv-SE" smtClean="0"/>
              <a:t>Då var det en svår politiskt tid i Marocko… och hög arbetslöshet. Men jag </a:t>
            </a:r>
            <a:r>
              <a:rPr lang="sv-SE" err="1" smtClean="0"/>
              <a:t>seinte</a:t>
            </a:r>
            <a:r>
              <a:rPr lang="sv-SE" smtClean="0"/>
              <a:t> mig själv som en politisk eller ekonomisk flykting.. Jag har alltid dragits till Frankrike...</a:t>
            </a:r>
            <a:endParaRPr lang="sv-SE"/>
          </a:p>
        </p:txBody>
      </p:sp>
      <p:sp>
        <p:nvSpPr>
          <p:cNvPr id="5" name="Foliennummernplatzhalter 4"/>
          <p:cNvSpPr>
            <a:spLocks noGrp="1"/>
          </p:cNvSpPr>
          <p:nvPr>
            <p:ph type="sldNum" sz="quarter" idx="12"/>
          </p:nvPr>
        </p:nvSpPr>
        <p:spPr/>
        <p:txBody>
          <a:bodyPr/>
          <a:lstStyle/>
          <a:p>
            <a:fld id="{4FAB73BC-B049-4115-A692-8D63A059BFB8}" type="slidenum">
              <a:rPr lang="en-US" smtClean="0"/>
              <a:pPr/>
              <a:t>10</a:t>
            </a:fld>
            <a:endParaRPr lang="en-US"/>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a:t>https://www.jstor.org/stable/pdf/43653803.pdf?refreqid=excelsior%3A8fbb67b61555ddf1b6b9b24df344729a</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84" y="4241435"/>
            <a:ext cx="3329806" cy="2221785"/>
          </a:xfrm>
          <a:prstGeom prst="rect">
            <a:avLst/>
          </a:prstGeom>
        </p:spPr>
      </p:pic>
    </p:spTree>
    <p:extLst>
      <p:ext uri="{BB962C8B-B14F-4D97-AF65-F5344CB8AC3E}">
        <p14:creationId xmlns:p14="http://schemas.microsoft.com/office/powerpoint/2010/main" val="428698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FALLSTUDIER</a:t>
            </a:r>
            <a:endParaRPr lang="de-CH" dirty="0"/>
          </a:p>
        </p:txBody>
      </p:sp>
      <p:sp>
        <p:nvSpPr>
          <p:cNvPr id="3" name="Inhaltsplatzhalter 2"/>
          <p:cNvSpPr>
            <a:spLocks noGrp="1"/>
          </p:cNvSpPr>
          <p:nvPr>
            <p:ph idx="1"/>
          </p:nvPr>
        </p:nvSpPr>
        <p:spPr/>
        <p:txBody>
          <a:bodyPr>
            <a:normAutofit/>
          </a:bodyPr>
          <a:lstStyle/>
          <a:p>
            <a:r>
              <a:rPr lang="sv-SE" dirty="0" smtClean="0"/>
              <a:t>och denna </a:t>
            </a:r>
            <a:r>
              <a:rPr lang="sv-SE" dirty="0"/>
              <a:t>miljö </a:t>
            </a:r>
            <a:r>
              <a:rPr lang="sv-SE" dirty="0" smtClean="0"/>
              <a:t>fullt ut... </a:t>
            </a:r>
            <a:r>
              <a:rPr lang="sv-SE" dirty="0"/>
              <a:t>Jag </a:t>
            </a:r>
            <a:r>
              <a:rPr lang="sv-SE" dirty="0" smtClean="0"/>
              <a:t>sportar massor i </a:t>
            </a:r>
            <a:r>
              <a:rPr lang="sv-SE" dirty="0"/>
              <a:t>en multikulturell förening här ... Jag </a:t>
            </a:r>
            <a:r>
              <a:rPr lang="sv-SE" dirty="0" smtClean="0"/>
              <a:t>tycker mycket om det, </a:t>
            </a:r>
            <a:r>
              <a:rPr lang="sv-SE" dirty="0"/>
              <a:t>det är lite som en stor familj eftersom det finns människor i alla åldrar. . . med </a:t>
            </a:r>
            <a:r>
              <a:rPr lang="sv-SE" dirty="0" smtClean="0"/>
              <a:t>vilka </a:t>
            </a:r>
            <a:r>
              <a:rPr lang="sv-SE" dirty="0"/>
              <a:t>jag kan gå ut och känna mig som en del av ett samhälle ... Det är sant att jag har lämnat mitt jobb i Tyskland ... och det var inte </a:t>
            </a:r>
            <a:r>
              <a:rPr lang="sv-SE" dirty="0" smtClean="0"/>
              <a:t>lätt... </a:t>
            </a:r>
            <a:r>
              <a:rPr lang="sv-SE" dirty="0"/>
              <a:t>det var väldigt viktigt för mig att känna mig </a:t>
            </a:r>
            <a:r>
              <a:rPr lang="sv-SE" dirty="0" smtClean="0"/>
              <a:t>bekväm i </a:t>
            </a:r>
            <a:r>
              <a:rPr lang="sv-SE" dirty="0"/>
              <a:t>min nya stad ... att </a:t>
            </a:r>
            <a:r>
              <a:rPr lang="sv-SE" dirty="0" smtClean="0"/>
              <a:t>hitta överallt... </a:t>
            </a:r>
            <a:r>
              <a:rPr lang="sv-SE" dirty="0"/>
              <a:t>det är därför jag lägger så mycket </a:t>
            </a:r>
            <a:r>
              <a:rPr lang="sv-SE" dirty="0" smtClean="0"/>
              <a:t>tid på sport sedan jag flyttade till Frankrike</a:t>
            </a:r>
            <a:r>
              <a:rPr lang="sv-SE" dirty="0"/>
              <a:t>. . . även om jag </a:t>
            </a:r>
            <a:r>
              <a:rPr lang="sv-SE" dirty="0" smtClean="0"/>
              <a:t>tyckte att </a:t>
            </a:r>
            <a:r>
              <a:rPr lang="sv-SE" dirty="0"/>
              <a:t>mitt jobb </a:t>
            </a:r>
            <a:r>
              <a:rPr lang="sv-SE" dirty="0" smtClean="0"/>
              <a:t>också var viktigt... </a:t>
            </a:r>
            <a:r>
              <a:rPr lang="sv-SE" dirty="0"/>
              <a:t>och att jag var tvungen att göra vad jag kunde för att göra det ...</a:t>
            </a:r>
          </a:p>
        </p:txBody>
      </p:sp>
      <p:sp>
        <p:nvSpPr>
          <p:cNvPr id="4" name="Textplatzhalter 3"/>
          <p:cNvSpPr>
            <a:spLocks noGrp="1"/>
          </p:cNvSpPr>
          <p:nvPr>
            <p:ph type="body" sz="half" idx="2"/>
          </p:nvPr>
        </p:nvSpPr>
        <p:spPr/>
        <p:txBody>
          <a:bodyPr/>
          <a:lstStyle/>
          <a:p>
            <a:r>
              <a:rPr lang="sv-SE" dirty="0" smtClean="0"/>
              <a:t>Klart att det var en risktagning, men risken att vantrivas i Tyskland var 100%-</a:t>
            </a:r>
            <a:r>
              <a:rPr lang="sv-SE" dirty="0" smtClean="0"/>
              <a:t>ig</a:t>
            </a:r>
            <a:r>
              <a:rPr lang="sv-SE" dirty="0" smtClean="0"/>
              <a:t>. Så att flytta till Frankrike var mer av en chans! Jag ville verkligen till Paris.. En multikulturell stad…</a:t>
            </a:r>
            <a:endParaRPr lang="sv-SE"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11</a:t>
            </a:fld>
            <a:endParaRPr lang="en-US" dirty="0"/>
          </a:p>
        </p:txBody>
      </p:sp>
      <p:sp>
        <p:nvSpPr>
          <p:cNvPr id="6" name="Textfeld 5"/>
          <p:cNvSpPr txBox="1"/>
          <p:nvPr/>
        </p:nvSpPr>
        <p:spPr>
          <a:xfrm>
            <a:off x="386366" y="6463220"/>
            <a:ext cx="8583696" cy="307777"/>
          </a:xfrm>
          <a:prstGeom prst="rect">
            <a:avLst/>
          </a:prstGeom>
          <a:noFill/>
        </p:spPr>
        <p:txBody>
          <a:bodyPr wrap="none" rtlCol="0">
            <a:spAutoFit/>
          </a:bodyPr>
          <a:lstStyle/>
          <a:p>
            <a:r>
              <a:rPr lang="de-CH" sz="1400" dirty="0"/>
              <a:t>https://</a:t>
            </a:r>
            <a:r>
              <a:rPr lang="de-CH" sz="1400" dirty="0"/>
              <a:t>www.jstor.org</a:t>
            </a:r>
            <a:r>
              <a:rPr lang="de-CH" sz="1400" dirty="0"/>
              <a:t>/</a:t>
            </a:r>
            <a:r>
              <a:rPr lang="de-CH" sz="1400" dirty="0"/>
              <a:t>stable</a:t>
            </a:r>
            <a:r>
              <a:rPr lang="de-CH" sz="1400" dirty="0"/>
              <a:t>/</a:t>
            </a:r>
            <a:r>
              <a:rPr lang="de-CH" sz="1400" dirty="0"/>
              <a:t>pdf</a:t>
            </a:r>
            <a:r>
              <a:rPr lang="de-CH" sz="1400" dirty="0"/>
              <a:t>/43653803.pdf?refreqid=excelsior%3A8fbb67b61555ddf1b6b9b24df344729a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11" y="4257675"/>
            <a:ext cx="2762250" cy="1657350"/>
          </a:xfrm>
          <a:prstGeom prst="rect">
            <a:avLst/>
          </a:prstGeom>
        </p:spPr>
      </p:pic>
    </p:spTree>
    <p:extLst>
      <p:ext uri="{BB962C8B-B14F-4D97-AF65-F5344CB8AC3E}">
        <p14:creationId xmlns:p14="http://schemas.microsoft.com/office/powerpoint/2010/main" val="2066913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VAD DRIVER MIG?</a:t>
            </a:r>
            <a:endParaRPr lang="de-CH"/>
          </a:p>
        </p:txBody>
      </p:sp>
      <p:sp>
        <p:nvSpPr>
          <p:cNvPr id="3" name="Inhaltsplatzhalter 2"/>
          <p:cNvSpPr>
            <a:spLocks noGrp="1"/>
          </p:cNvSpPr>
          <p:nvPr>
            <p:ph idx="1"/>
          </p:nvPr>
        </p:nvSpPr>
        <p:spPr/>
        <p:txBody>
          <a:bodyPr/>
          <a:lstStyle/>
          <a:p>
            <a:r>
              <a:rPr lang="sv-SE" smtClean="0"/>
              <a:t>Att sätta upp mål syftar till att motivera individer till att uppnå någonting de strävar efter.</a:t>
            </a:r>
          </a:p>
          <a:p>
            <a:endParaRPr lang="sv-SE" smtClean="0"/>
          </a:p>
          <a:p>
            <a:r>
              <a:rPr lang="sv-SE" smtClean="0"/>
              <a:t>Målen ska vara specifika, mätbara, uppnåeliga, realistiska och lämpliga.</a:t>
            </a:r>
          </a:p>
          <a:p>
            <a:endParaRPr lang="sv-SE" smtClean="0"/>
          </a:p>
          <a:p>
            <a:r>
              <a:rPr lang="sv-SE" smtClean="0"/>
              <a:t>Genom att sätta mål enligt “SMART”-principen blir det lättare att uppnå satta mål. </a:t>
            </a:r>
            <a:endParaRPr lang="sv-SE"/>
          </a:p>
        </p:txBody>
      </p:sp>
      <p:sp>
        <p:nvSpPr>
          <p:cNvPr id="5" name="Foliennummernplatzhalter 4"/>
          <p:cNvSpPr>
            <a:spLocks noGrp="1"/>
          </p:cNvSpPr>
          <p:nvPr>
            <p:ph type="sldNum" sz="quarter" idx="12"/>
          </p:nvPr>
        </p:nvSpPr>
        <p:spPr/>
        <p:txBody>
          <a:bodyPr/>
          <a:lstStyle/>
          <a:p>
            <a:fld id="{4FAB73BC-B049-4115-A692-8D63A059BFB8}" type="slidenum">
              <a:rPr lang="en-US" smtClean="0"/>
              <a:pPr/>
              <a:t>12</a:t>
            </a:fld>
            <a:endParaRPr lang="en-US"/>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96" y="2151588"/>
            <a:ext cx="3318101" cy="4500349"/>
          </a:xfrm>
          <a:prstGeom prst="rect">
            <a:avLst/>
          </a:prstGeom>
        </p:spPr>
      </p:pic>
    </p:spTree>
    <p:extLst>
      <p:ext uri="{BB962C8B-B14F-4D97-AF65-F5344CB8AC3E}">
        <p14:creationId xmlns:p14="http://schemas.microsoft.com/office/powerpoint/2010/main" val="3794042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VAD DRIVER MIG?</a:t>
            </a:r>
            <a:endParaRPr lang="de-CH"/>
          </a:p>
        </p:txBody>
      </p:sp>
      <p:sp>
        <p:nvSpPr>
          <p:cNvPr id="3" name="Inhaltsplatzhalter 2"/>
          <p:cNvSpPr>
            <a:spLocks noGrp="1"/>
          </p:cNvSpPr>
          <p:nvPr>
            <p:ph idx="1"/>
          </p:nvPr>
        </p:nvSpPr>
        <p:spPr/>
        <p:txBody>
          <a:bodyPr/>
          <a:lstStyle/>
          <a:p>
            <a:r>
              <a:rPr lang="sv-SE" smtClean="0"/>
              <a:t>Din attityd kan påverkas av två huvudsakliga drivkrafter: </a:t>
            </a:r>
          </a:p>
          <a:p>
            <a:pPr marL="457200" indent="-457200">
              <a:buFont typeface="+mj-lt"/>
              <a:buAutoNum type="arabicPeriod"/>
            </a:pPr>
            <a:r>
              <a:rPr lang="sv-SE" smtClean="0"/>
              <a:t>Motivationer att migrera</a:t>
            </a:r>
          </a:p>
          <a:p>
            <a:pPr marL="457200" indent="-457200">
              <a:buFont typeface="+mj-lt"/>
              <a:buAutoNum type="arabicPeriod"/>
            </a:pPr>
            <a:r>
              <a:rPr lang="sv-SE" smtClean="0"/>
              <a:t>Motivationer att integreras</a:t>
            </a:r>
          </a:p>
          <a:p>
            <a:pPr marL="0" indent="0">
              <a:buNone/>
            </a:pPr>
            <a:r>
              <a:rPr lang="sv-SE" smtClean="0"/>
              <a:t>Det är viktigt att själv reflektera över bägge innan du sätter dina mål</a:t>
            </a:r>
          </a:p>
          <a:p>
            <a:pPr marL="0" indent="0">
              <a:buNone/>
            </a:pPr>
            <a:r>
              <a:rPr lang="sv-SE" i="1" smtClean="0"/>
              <a:t>… olika exempel i tidigare fallstudier …</a:t>
            </a:r>
            <a:endParaRPr lang="sv-SE" i="1"/>
          </a:p>
        </p:txBody>
      </p:sp>
      <p:sp>
        <p:nvSpPr>
          <p:cNvPr id="5" name="Foliennummernplatzhalter 4"/>
          <p:cNvSpPr>
            <a:spLocks noGrp="1"/>
          </p:cNvSpPr>
          <p:nvPr>
            <p:ph type="sldNum" sz="quarter" idx="12"/>
          </p:nvPr>
        </p:nvSpPr>
        <p:spPr/>
        <p:txBody>
          <a:bodyPr/>
          <a:lstStyle/>
          <a:p>
            <a:fld id="{4FAB73BC-B049-4115-A692-8D63A059BFB8}" type="slidenum">
              <a:rPr lang="en-US" smtClean="0"/>
              <a:pPr/>
              <a:t>13</a:t>
            </a:fld>
            <a:endParaRPr lang="en-US"/>
          </a:p>
        </p:txBody>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6154" r="18070"/>
          <a:stretch/>
        </p:blipFill>
        <p:spPr>
          <a:xfrm>
            <a:off x="244699" y="1996583"/>
            <a:ext cx="5074276" cy="4464318"/>
          </a:xfrm>
          <a:prstGeom prst="rect">
            <a:avLst/>
          </a:prstGeom>
        </p:spPr>
      </p:pic>
    </p:spTree>
    <p:extLst>
      <p:ext uri="{BB962C8B-B14F-4D97-AF65-F5344CB8AC3E}">
        <p14:creationId xmlns:p14="http://schemas.microsoft.com/office/powerpoint/2010/main" val="2931619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VAD DRIVER MIG?</a:t>
            </a:r>
            <a:endParaRPr lang="de-CH"/>
          </a:p>
        </p:txBody>
      </p:sp>
      <p:sp>
        <p:nvSpPr>
          <p:cNvPr id="3" name="Inhaltsplatzhalter 2"/>
          <p:cNvSpPr>
            <a:spLocks noGrp="1"/>
          </p:cNvSpPr>
          <p:nvPr>
            <p:ph idx="1"/>
          </p:nvPr>
        </p:nvSpPr>
        <p:spPr/>
        <p:txBody>
          <a:bodyPr>
            <a:normAutofit/>
          </a:bodyPr>
          <a:lstStyle/>
          <a:p>
            <a:r>
              <a:rPr lang="sv-SE" smtClean="0"/>
              <a:t>Två olika motivationer att tänka på är: </a:t>
            </a:r>
          </a:p>
          <a:p>
            <a:endParaRPr lang="sv-SE" smtClean="0"/>
          </a:p>
          <a:p>
            <a:pPr marL="457200" indent="-457200">
              <a:buFont typeface="+mj-lt"/>
              <a:buAutoNum type="arabicPeriod"/>
            </a:pPr>
            <a:r>
              <a:rPr lang="sv-SE" b="1" smtClean="0"/>
              <a:t>Inre motivation</a:t>
            </a:r>
          </a:p>
          <a:p>
            <a:pPr marL="457200" indent="-457200">
              <a:buFont typeface="+mj-lt"/>
              <a:buAutoNum type="arabicPeriod"/>
            </a:pPr>
            <a:r>
              <a:rPr lang="sv-SE" smtClean="0"/>
              <a:t>Yttre motivation</a:t>
            </a:r>
          </a:p>
          <a:p>
            <a:pPr marL="0" indent="0">
              <a:buNone/>
            </a:pPr>
            <a:r>
              <a:rPr lang="sv-SE" smtClean="0"/>
              <a:t>Generellt föredrar människor </a:t>
            </a:r>
            <a:r>
              <a:rPr lang="sv-SE" b="1" smtClean="0">
                <a:solidFill>
                  <a:srgbClr val="9CBEBD"/>
                </a:solidFill>
              </a:rPr>
              <a:t>inre motivation </a:t>
            </a:r>
            <a:r>
              <a:rPr lang="sv-SE" smtClean="0"/>
              <a:t>(självbestämmande) vilket resulterar i bra resultat och en hög nivå av välbefinnande.</a:t>
            </a:r>
          </a:p>
          <a:p>
            <a:pPr marL="0" indent="0">
              <a:buNone/>
            </a:pPr>
            <a:r>
              <a:rPr lang="sv-SE" b="1" smtClean="0">
                <a:solidFill>
                  <a:srgbClr val="9CBEBD"/>
                </a:solidFill>
              </a:rPr>
              <a:t>Inre motivation </a:t>
            </a:r>
            <a:r>
              <a:rPr lang="sv-SE" smtClean="0"/>
              <a:t>leder till högre måluppfyllelse på lång sikt.</a:t>
            </a:r>
            <a:endParaRPr lang="sv-SE"/>
          </a:p>
        </p:txBody>
      </p:sp>
      <p:sp>
        <p:nvSpPr>
          <p:cNvPr id="5" name="Foliennummernplatzhalter 4"/>
          <p:cNvSpPr>
            <a:spLocks noGrp="1"/>
          </p:cNvSpPr>
          <p:nvPr>
            <p:ph type="sldNum" sz="quarter" idx="12"/>
          </p:nvPr>
        </p:nvSpPr>
        <p:spPr/>
        <p:txBody>
          <a:bodyPr/>
          <a:lstStyle/>
          <a:p>
            <a:fld id="{4FAB73BC-B049-4115-A692-8D63A059BFB8}" type="slidenum">
              <a:rPr lang="en-US" smtClean="0"/>
              <a:pPr/>
              <a:t>14</a:t>
            </a:fld>
            <a:endParaRPr lang="en-US"/>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06400" y="3171382"/>
            <a:ext cx="5078412" cy="3056380"/>
          </a:xfrm>
          <a:prstGeom prst="rect">
            <a:avLst/>
          </a:prstGeom>
        </p:spPr>
      </p:pic>
    </p:spTree>
    <p:extLst>
      <p:ext uri="{BB962C8B-B14F-4D97-AF65-F5344CB8AC3E}">
        <p14:creationId xmlns:p14="http://schemas.microsoft.com/office/powerpoint/2010/main" val="1329126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KAN jag </a:t>
            </a:r>
            <a:r>
              <a:rPr lang="de-CH" err="1" smtClean="0"/>
              <a:t>göra</a:t>
            </a:r>
            <a:r>
              <a:rPr lang="de-CH" smtClean="0"/>
              <a:t> </a:t>
            </a:r>
            <a:r>
              <a:rPr lang="de-CH" err="1" smtClean="0"/>
              <a:t>det</a:t>
            </a:r>
            <a:r>
              <a:rPr lang="de-CH" smtClean="0"/>
              <a:t>?</a:t>
            </a:r>
            <a:endParaRPr lang="de-CH"/>
          </a:p>
        </p:txBody>
      </p:sp>
      <p:sp>
        <p:nvSpPr>
          <p:cNvPr id="3" name="Inhaltsplatzhalter 2"/>
          <p:cNvSpPr>
            <a:spLocks noGrp="1"/>
          </p:cNvSpPr>
          <p:nvPr>
            <p:ph idx="1"/>
          </p:nvPr>
        </p:nvSpPr>
        <p:spPr/>
        <p:txBody>
          <a:bodyPr/>
          <a:lstStyle/>
          <a:p>
            <a:r>
              <a:rPr lang="de-CH" smtClean="0"/>
              <a:t/>
            </a:r>
            <a:br>
              <a:rPr lang="de-CH" smtClean="0"/>
            </a:br>
            <a:r>
              <a:rPr lang="de-CH" smtClean="0"/>
              <a:t/>
            </a:r>
            <a:br>
              <a:rPr lang="de-CH" smtClean="0"/>
            </a:br>
            <a:r>
              <a:rPr lang="de-CH" smtClean="0"/>
              <a:t/>
            </a:r>
            <a:br>
              <a:rPr lang="de-CH" smtClean="0"/>
            </a:br>
            <a:endParaRPr lang="de-CH" smtClean="0"/>
          </a:p>
          <a:p>
            <a:endParaRPr lang="de-CH"/>
          </a:p>
          <a:p>
            <a:endParaRPr lang="de-CH"/>
          </a:p>
        </p:txBody>
      </p:sp>
      <p:sp>
        <p:nvSpPr>
          <p:cNvPr id="4" name="Textplatzhalter 3"/>
          <p:cNvSpPr>
            <a:spLocks noGrp="1"/>
          </p:cNvSpPr>
          <p:nvPr>
            <p:ph type="body" sz="half" idx="2"/>
          </p:nvPr>
        </p:nvSpPr>
        <p:spPr/>
        <p:txBody>
          <a:bodyPr/>
          <a:lstStyle/>
          <a:p>
            <a:r>
              <a:rPr lang="sv-SE" smtClean="0"/>
              <a:t>VIKTEN AV </a:t>
            </a:r>
            <a:r>
              <a:rPr lang="sv-SE" b="1" smtClean="0"/>
              <a:t>INRE MOTIVATION</a:t>
            </a:r>
          </a:p>
          <a:p>
            <a:endParaRPr lang="sv-SE" b="1" smtClean="0"/>
          </a:p>
          <a:p>
            <a:endParaRPr lang="sv-SE" smtClean="0"/>
          </a:p>
          <a:p>
            <a:pPr algn="ctr"/>
            <a:r>
              <a:rPr lang="sv-SE" i="1" smtClean="0"/>
              <a:t>“gör en aktivitet för dess inneboende tillfredsställelse snarare än för vissa separerbara konsekvenser”</a:t>
            </a:r>
          </a:p>
          <a:p>
            <a:pPr algn="ctr"/>
            <a:r>
              <a:rPr lang="sv-SE" smtClean="0"/>
              <a:t>(Ryan &amp; Deci 2000)</a:t>
            </a:r>
          </a:p>
          <a:p>
            <a:pPr algn="ctr"/>
            <a:endParaRPr lang="sv-SE" smtClean="0"/>
          </a:p>
          <a:p>
            <a:pPr algn="ctr"/>
            <a:r>
              <a:rPr lang="sv-SE" smtClean="0"/>
              <a:t>Baserat på tre grundläggande psykologiska </a:t>
            </a:r>
            <a:r>
              <a:rPr lang="sv-SE" b="1" smtClean="0"/>
              <a:t>BEHOV</a:t>
            </a:r>
            <a:endParaRPr lang="sv-SE"/>
          </a:p>
        </p:txBody>
      </p:sp>
      <p:sp>
        <p:nvSpPr>
          <p:cNvPr id="5" name="Foliennummernplatzhalter 4"/>
          <p:cNvSpPr>
            <a:spLocks noGrp="1"/>
          </p:cNvSpPr>
          <p:nvPr>
            <p:ph type="sldNum" sz="quarter" idx="12"/>
          </p:nvPr>
        </p:nvSpPr>
        <p:spPr/>
        <p:txBody>
          <a:bodyPr/>
          <a:lstStyle/>
          <a:p>
            <a:fld id="{4FAB73BC-B049-4115-A692-8D63A059BFB8}" type="slidenum">
              <a:rPr lang="en-US" smtClean="0"/>
              <a:pPr/>
              <a:t>15</a:t>
            </a:fld>
            <a:endParaRPr lang="en-US"/>
          </a:p>
        </p:txBody>
      </p:sp>
      <p:sp>
        <p:nvSpPr>
          <p:cNvPr id="6" name="Pfeil nach unten 5"/>
          <p:cNvSpPr/>
          <p:nvPr/>
        </p:nvSpPr>
        <p:spPr>
          <a:xfrm>
            <a:off x="3090930" y="2665927"/>
            <a:ext cx="373487" cy="618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7" name="Diagramm 6"/>
          <p:cNvGraphicFramePr/>
          <p:nvPr>
            <p:extLst>
              <p:ext uri="{D42A27DB-BD31-4B8C-83A1-F6EECF244321}">
                <p14:modId xmlns:p14="http://schemas.microsoft.com/office/powerpoint/2010/main" val="3123163307"/>
              </p:ext>
            </p:extLst>
          </p:nvPr>
        </p:nvGraphicFramePr>
        <p:xfrm>
          <a:off x="6307786" y="835575"/>
          <a:ext cx="51157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feil nach rechts 7"/>
          <p:cNvSpPr/>
          <p:nvPr/>
        </p:nvSpPr>
        <p:spPr>
          <a:xfrm>
            <a:off x="4816699" y="5054958"/>
            <a:ext cx="1120462" cy="37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23698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KAN jag </a:t>
            </a:r>
            <a:r>
              <a:rPr lang="de-CH" err="1"/>
              <a:t>göra</a:t>
            </a:r>
            <a:r>
              <a:rPr lang="de-CH"/>
              <a:t> </a:t>
            </a:r>
            <a:r>
              <a:rPr lang="de-CH" err="1"/>
              <a:t>det</a:t>
            </a:r>
            <a:r>
              <a:rPr lang="de-CH"/>
              <a:t>?</a:t>
            </a:r>
          </a:p>
        </p:txBody>
      </p:sp>
      <p:sp>
        <p:nvSpPr>
          <p:cNvPr id="3" name="Inhaltsplatzhalter 2"/>
          <p:cNvSpPr>
            <a:spLocks noGrp="1"/>
          </p:cNvSpPr>
          <p:nvPr>
            <p:ph idx="1"/>
          </p:nvPr>
        </p:nvSpPr>
        <p:spPr/>
        <p:txBody>
          <a:bodyPr>
            <a:normAutofit/>
          </a:bodyPr>
          <a:lstStyle/>
          <a:p>
            <a:r>
              <a:rPr lang="de-CH" b="1" smtClean="0"/>
              <a:t>SJÄLVSTÄNDIGHET</a:t>
            </a:r>
            <a:endParaRPr lang="de-CH" b="1"/>
          </a:p>
          <a:p>
            <a:endParaRPr lang="de-CH" smtClean="0"/>
          </a:p>
          <a:p>
            <a:r>
              <a:rPr lang="sv-SE" smtClean="0"/>
              <a:t>Behovet av att vara kausalagenter och att agera i harmoni med vårt integrerade själv.</a:t>
            </a:r>
          </a:p>
          <a:p>
            <a:r>
              <a:rPr lang="sv-SE" smtClean="0"/>
              <a:t>Att vara självständig betyder inte samma sak som att att vara oberoende. Det innebär att ha en </a:t>
            </a:r>
            <a:r>
              <a:rPr lang="sv-SE" b="1" smtClean="0"/>
              <a:t>känsla av fri vilja </a:t>
            </a:r>
            <a:r>
              <a:rPr lang="sv-SE" smtClean="0"/>
              <a:t>när man gör något eller </a:t>
            </a:r>
            <a:r>
              <a:rPr lang="sv-SE" b="1" smtClean="0"/>
              <a:t>agerar efter våra egna intressen och värderingar.</a:t>
            </a:r>
            <a:r>
              <a:rPr lang="de-CH" smtClean="0"/>
              <a:t/>
            </a:r>
            <a:br>
              <a:rPr lang="de-CH" smtClean="0"/>
            </a:br>
            <a:r>
              <a:rPr lang="de-CH" smtClean="0"/>
              <a:t/>
            </a:r>
            <a:br>
              <a:rPr lang="de-CH" smtClean="0"/>
            </a:br>
            <a:r>
              <a:rPr lang="de-CH" smtClean="0"/>
              <a:t/>
            </a:r>
            <a:br>
              <a:rPr lang="de-CH" smtClean="0"/>
            </a:br>
            <a:endParaRPr lang="de-CH" smtClean="0"/>
          </a:p>
          <a:p>
            <a:endParaRPr lang="de-CH"/>
          </a:p>
          <a:p>
            <a:endParaRPr lang="de-CH"/>
          </a:p>
        </p:txBody>
      </p:sp>
      <p:sp>
        <p:nvSpPr>
          <p:cNvPr id="5" name="Foliennummernplatzhalter 4"/>
          <p:cNvSpPr>
            <a:spLocks noGrp="1"/>
          </p:cNvSpPr>
          <p:nvPr>
            <p:ph type="sldNum" sz="quarter" idx="12"/>
          </p:nvPr>
        </p:nvSpPr>
        <p:spPr/>
        <p:txBody>
          <a:bodyPr/>
          <a:lstStyle/>
          <a:p>
            <a:fld id="{4FAB73BC-B049-4115-A692-8D63A059BFB8}" type="slidenum">
              <a:rPr lang="en-US" smtClean="0"/>
              <a:pPr/>
              <a:t>16</a:t>
            </a:fld>
            <a:endParaRPr lang="en-US"/>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03" y="1969996"/>
            <a:ext cx="4574578" cy="3967165"/>
          </a:xfrm>
          <a:prstGeom prst="rect">
            <a:avLst/>
          </a:prstGeom>
        </p:spPr>
      </p:pic>
    </p:spTree>
    <p:extLst>
      <p:ext uri="{BB962C8B-B14F-4D97-AF65-F5344CB8AC3E}">
        <p14:creationId xmlns:p14="http://schemas.microsoft.com/office/powerpoint/2010/main" val="1863212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v-SE" smtClean="0"/>
              <a:t>KAN jag göra det?</a:t>
            </a:r>
            <a:endParaRPr lang="sv-SE"/>
          </a:p>
        </p:txBody>
      </p:sp>
      <p:sp>
        <p:nvSpPr>
          <p:cNvPr id="3" name="Inhaltsplatzhalter 2"/>
          <p:cNvSpPr>
            <a:spLocks noGrp="1"/>
          </p:cNvSpPr>
          <p:nvPr>
            <p:ph idx="1"/>
          </p:nvPr>
        </p:nvSpPr>
        <p:spPr/>
        <p:txBody>
          <a:bodyPr/>
          <a:lstStyle/>
          <a:p>
            <a:r>
              <a:rPr lang="de-CH" b="1" smtClean="0"/>
              <a:t>KOMPETENS</a:t>
            </a:r>
            <a:r>
              <a:rPr lang="de-CH" smtClean="0"/>
              <a:t/>
            </a:r>
            <a:br>
              <a:rPr lang="de-CH" smtClean="0"/>
            </a:br>
            <a:r>
              <a:rPr lang="de-CH" smtClean="0"/>
              <a:t/>
            </a:r>
            <a:br>
              <a:rPr lang="de-CH" smtClean="0"/>
            </a:br>
            <a:endParaRPr lang="de-CH" smtClean="0"/>
          </a:p>
          <a:p>
            <a:r>
              <a:rPr lang="sv-SE" smtClean="0"/>
              <a:t>Behovet av </a:t>
            </a:r>
            <a:r>
              <a:rPr lang="sv-SE" b="1" smtClean="0"/>
              <a:t>kompetens</a:t>
            </a:r>
            <a:r>
              <a:rPr lang="sv-SE" smtClean="0"/>
              <a:t> innebär en önskan att kontrollera och behärska miljön och resultatet.</a:t>
            </a:r>
          </a:p>
          <a:p>
            <a:endParaRPr lang="sv-SE" smtClean="0"/>
          </a:p>
          <a:p>
            <a:r>
              <a:rPr lang="sv-SE" smtClean="0"/>
              <a:t>Vi vill veta hur något kommer att bli och vilka resultaten av våra handlingar kommer att bli. </a:t>
            </a:r>
            <a:r>
              <a:rPr lang="de-CH" smtClean="0"/>
              <a:t/>
            </a:r>
            <a:br>
              <a:rPr lang="de-CH" smtClean="0"/>
            </a:br>
            <a:endParaRPr lang="de-CH" smtClean="0"/>
          </a:p>
          <a:p>
            <a:endParaRPr lang="de-CH"/>
          </a:p>
          <a:p>
            <a:endParaRPr lang="de-CH"/>
          </a:p>
        </p:txBody>
      </p:sp>
      <p:sp>
        <p:nvSpPr>
          <p:cNvPr id="5" name="Foliennummernplatzhalter 4"/>
          <p:cNvSpPr>
            <a:spLocks noGrp="1"/>
          </p:cNvSpPr>
          <p:nvPr>
            <p:ph type="sldNum" sz="quarter" idx="12"/>
          </p:nvPr>
        </p:nvSpPr>
        <p:spPr/>
        <p:txBody>
          <a:bodyPr/>
          <a:lstStyle/>
          <a:p>
            <a:fld id="{4FAB73BC-B049-4115-A692-8D63A059BFB8}" type="slidenum">
              <a:rPr lang="en-US" smtClean="0"/>
              <a:pPr/>
              <a:t>17</a:t>
            </a:fld>
            <a:endParaRPr lang="en-US"/>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1" y="2206580"/>
            <a:ext cx="3810000" cy="3810000"/>
          </a:xfrm>
          <a:prstGeom prst="rect">
            <a:avLst/>
          </a:prstGeom>
        </p:spPr>
      </p:pic>
    </p:spTree>
    <p:extLst>
      <p:ext uri="{BB962C8B-B14F-4D97-AF65-F5344CB8AC3E}">
        <p14:creationId xmlns:p14="http://schemas.microsoft.com/office/powerpoint/2010/main" val="3466410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v-SE" smtClean="0"/>
              <a:t>KAN jag göra det?</a:t>
            </a:r>
            <a:endParaRPr lang="sv-SE"/>
          </a:p>
        </p:txBody>
      </p:sp>
      <p:sp>
        <p:nvSpPr>
          <p:cNvPr id="3" name="Inhaltsplatzhalter 2"/>
          <p:cNvSpPr>
            <a:spLocks noGrp="1"/>
          </p:cNvSpPr>
          <p:nvPr>
            <p:ph idx="1"/>
          </p:nvPr>
        </p:nvSpPr>
        <p:spPr/>
        <p:txBody>
          <a:bodyPr>
            <a:normAutofit/>
          </a:bodyPr>
          <a:lstStyle/>
          <a:p>
            <a:r>
              <a:rPr lang="de-CH" b="1" smtClean="0"/>
              <a:t>SAMBAND</a:t>
            </a:r>
            <a:r>
              <a:rPr lang="de-CH" smtClean="0"/>
              <a:t/>
            </a:r>
            <a:br>
              <a:rPr lang="de-CH" smtClean="0"/>
            </a:br>
            <a:endParaRPr lang="de-CH" smtClean="0"/>
          </a:p>
          <a:p>
            <a:endParaRPr lang="de-CH" smtClean="0"/>
          </a:p>
          <a:p>
            <a:r>
              <a:rPr lang="sv-SE" smtClean="0"/>
              <a:t>Det handlar om lusten att "interagera med, vara kopplad till och uppleva att man bryr sig om andra människor".</a:t>
            </a:r>
          </a:p>
          <a:p>
            <a:r>
              <a:rPr lang="sv-SE" smtClean="0"/>
              <a:t>Våra handlingar och dagliga aktiviteter involverar andra människor och genom detta söker vi känslan av </a:t>
            </a:r>
            <a:r>
              <a:rPr lang="sv-SE" b="1" smtClean="0"/>
              <a:t>tillhörighet</a:t>
            </a:r>
            <a:r>
              <a:rPr lang="sv-SE" smtClean="0"/>
              <a:t>.</a:t>
            </a:r>
            <a:endParaRPr lang="sv-SE"/>
          </a:p>
        </p:txBody>
      </p:sp>
      <p:sp>
        <p:nvSpPr>
          <p:cNvPr id="5" name="Foliennummernplatzhalter 4"/>
          <p:cNvSpPr>
            <a:spLocks noGrp="1"/>
          </p:cNvSpPr>
          <p:nvPr>
            <p:ph type="sldNum" sz="quarter" idx="12"/>
          </p:nvPr>
        </p:nvSpPr>
        <p:spPr/>
        <p:txBody>
          <a:bodyPr/>
          <a:lstStyle/>
          <a:p>
            <a:fld id="{4FAB73BC-B049-4115-A692-8D63A059BFB8}" type="slidenum">
              <a:rPr lang="en-US" smtClean="0"/>
              <a:pPr/>
              <a:t>18</a:t>
            </a:fld>
            <a:endParaRPr lang="en-US"/>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528" y="2318197"/>
            <a:ext cx="4168717" cy="2876415"/>
          </a:xfrm>
          <a:prstGeom prst="rect">
            <a:avLst/>
          </a:prstGeom>
        </p:spPr>
      </p:pic>
    </p:spTree>
    <p:extLst>
      <p:ext uri="{BB962C8B-B14F-4D97-AF65-F5344CB8AC3E}">
        <p14:creationId xmlns:p14="http://schemas.microsoft.com/office/powerpoint/2010/main" val="1730194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STRATEGI</a:t>
            </a:r>
            <a:endParaRPr lang="de-CH"/>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000" y="1706798"/>
            <a:ext cx="5678488" cy="3415828"/>
          </a:xfrm>
        </p:spPr>
      </p:pic>
      <p:sp>
        <p:nvSpPr>
          <p:cNvPr id="4" name="Textplatzhalter 3"/>
          <p:cNvSpPr>
            <a:spLocks noGrp="1"/>
          </p:cNvSpPr>
          <p:nvPr>
            <p:ph type="body" sz="half" idx="2"/>
          </p:nvPr>
        </p:nvSpPr>
        <p:spPr/>
        <p:txBody>
          <a:bodyPr/>
          <a:lstStyle/>
          <a:p>
            <a:r>
              <a:rPr lang="sv-SE" b="1" smtClean="0"/>
              <a:t>SVARA PÅ FÖLJANDE FRÅGOR</a:t>
            </a:r>
          </a:p>
          <a:p>
            <a:r>
              <a:rPr lang="sv-SE" smtClean="0"/>
              <a:t>Vad behöver jag göra för att utveckla en plan för min integration på arbetsplatsen?</a:t>
            </a:r>
          </a:p>
          <a:p>
            <a:r>
              <a:rPr lang="sv-SE" smtClean="0"/>
              <a:t>Hur kan jag dra nytta av min integration på arbetsplatsen?</a:t>
            </a:r>
          </a:p>
          <a:p>
            <a:endParaRPr lang="sv-SE" smtClean="0"/>
          </a:p>
          <a:p>
            <a:endParaRPr lang="sv-SE" smtClean="0"/>
          </a:p>
          <a:p>
            <a:endParaRPr lang="sv-SE" smtClean="0"/>
          </a:p>
          <a:p>
            <a:r>
              <a:rPr lang="sv-SE" smtClean="0"/>
              <a:t>Dela med dig av tankar efter aktiviteten. </a:t>
            </a:r>
            <a:endParaRPr lang="sv-SE"/>
          </a:p>
        </p:txBody>
      </p:sp>
      <p:sp>
        <p:nvSpPr>
          <p:cNvPr id="5" name="Foliennummernplatzhalter 4"/>
          <p:cNvSpPr>
            <a:spLocks noGrp="1"/>
          </p:cNvSpPr>
          <p:nvPr>
            <p:ph type="sldNum" sz="quarter" idx="12"/>
          </p:nvPr>
        </p:nvSpPr>
        <p:spPr/>
        <p:txBody>
          <a:bodyPr/>
          <a:lstStyle/>
          <a:p>
            <a:fld id="{4FAB73BC-B049-4115-A692-8D63A059BFB8}" type="slidenum">
              <a:rPr lang="en-US" smtClean="0"/>
              <a:pPr/>
              <a:t>19</a:t>
            </a:fld>
            <a:endParaRPr lang="en-US"/>
          </a:p>
        </p:txBody>
      </p:sp>
      <p:sp>
        <p:nvSpPr>
          <p:cNvPr id="6" name="Pfeil nach unten 5"/>
          <p:cNvSpPr/>
          <p:nvPr/>
        </p:nvSpPr>
        <p:spPr>
          <a:xfrm>
            <a:off x="2859109" y="4134118"/>
            <a:ext cx="540913" cy="953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5216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4B3B9CD-92AC-44A7-9066-431851008D30}"/>
              </a:ext>
            </a:extLst>
          </p:cNvPr>
          <p:cNvSpPr>
            <a:spLocks noGrp="1"/>
          </p:cNvSpPr>
          <p:nvPr>
            <p:ph type="ctrTitle" idx="4294967295"/>
          </p:nvPr>
        </p:nvSpPr>
        <p:spPr>
          <a:xfrm>
            <a:off x="712631" y="2060911"/>
            <a:ext cx="10788204" cy="3554278"/>
          </a:xfrm>
          <a:solidFill>
            <a:schemeClr val="bg1"/>
          </a:solidFill>
          <a:ln>
            <a:solidFill>
              <a:srgbClr val="9CBEBD"/>
            </a:solidFill>
          </a:ln>
        </p:spPr>
        <p:txBody>
          <a:bodyPr>
            <a:noAutofit/>
          </a:bodyPr>
          <a:lstStyle/>
          <a:p>
            <a:pPr algn="ctr"/>
            <a:r>
              <a:rPr lang="sv-SE" sz="3600" b="1" smtClean="0"/>
              <a:t>« </a:t>
            </a:r>
            <a:r>
              <a:rPr lang="sv-SE" sz="3600" b="1" smtClean="0">
                <a:solidFill>
                  <a:srgbClr val="039BE7"/>
                </a:solidFill>
              </a:rPr>
              <a:t>Motivation</a:t>
            </a:r>
            <a:r>
              <a:rPr lang="sv-SE" sz="3600" b="1" smtClean="0"/>
              <a:t> INNEBÄR att man har ett visst individuellt beteendemönster – motivation är det som driver människor framåt»</a:t>
            </a:r>
            <a:r>
              <a:rPr lang="sv-SE" sz="3600" smtClean="0"/>
              <a:t> </a:t>
            </a:r>
            <a:r>
              <a:rPr lang="en-US" sz="3600" smtClean="0"/>
              <a:t/>
            </a:r>
            <a:br>
              <a:rPr lang="en-US" sz="3600" smtClean="0"/>
            </a:br>
            <a:r>
              <a:rPr lang="en-US" sz="3600" smtClean="0"/>
              <a:t/>
            </a:r>
            <a:br>
              <a:rPr lang="en-US" sz="3600" smtClean="0"/>
            </a:br>
            <a:r>
              <a:rPr lang="en-US" sz="3600" i="1" smtClean="0"/>
              <a:t>(LAMING, </a:t>
            </a:r>
            <a:r>
              <a:rPr lang="en-US" sz="3600" i="1"/>
              <a:t>2004) </a:t>
            </a:r>
            <a:endParaRPr lang="el-GR" sz="3600" i="1"/>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custDataLst>
      <p:tags r:id="rId1"/>
    </p:custDataLst>
    <p:extLst>
      <p:ext uri="{BB962C8B-B14F-4D97-AF65-F5344CB8AC3E}">
        <p14:creationId xmlns:p14="http://schemas.microsoft.com/office/powerpoint/2010/main" val="2327456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INNEHÅLL</a:t>
            </a:r>
            <a:endParaRPr lang="en-GB"/>
          </a:p>
        </p:txBody>
      </p:sp>
      <p:sp>
        <p:nvSpPr>
          <p:cNvPr id="6" name="Text Placeholder 5"/>
          <p:cNvSpPr>
            <a:spLocks noGrp="1"/>
          </p:cNvSpPr>
          <p:nvPr>
            <p:ph type="body" sz="half" idx="2"/>
          </p:nvPr>
        </p:nvSpPr>
        <p:spPr>
          <a:xfrm>
            <a:off x="1024128" y="1906073"/>
            <a:ext cx="4389120" cy="4113727"/>
          </a:xfrm>
        </p:spPr>
        <p:txBody>
          <a:bodyPr>
            <a:noAutofit/>
          </a:bodyPr>
          <a:lstStyle/>
          <a:p>
            <a:r>
              <a:rPr lang="sv-SE" sz="2000" smtClean="0"/>
              <a:t>Fallstudier</a:t>
            </a:r>
            <a:endParaRPr lang="de-CH" sz="2000" smtClean="0"/>
          </a:p>
          <a:p>
            <a:r>
              <a:rPr lang="sv-SE" sz="2000" smtClean="0"/>
              <a:t>Vad driver mig? </a:t>
            </a:r>
            <a:endParaRPr lang="de-CH" sz="2000" smtClean="0"/>
          </a:p>
          <a:p>
            <a:r>
              <a:rPr lang="sv-SE" sz="2000" smtClean="0"/>
              <a:t>Kan jag göra det? Problem och lösningar</a:t>
            </a:r>
            <a:endParaRPr lang="de-CH" sz="2000" smtClean="0"/>
          </a:p>
          <a:p>
            <a:r>
              <a:rPr lang="sv-SE" sz="2000" smtClean="0"/>
              <a:t>Strategi</a:t>
            </a:r>
            <a:endParaRPr lang="sv-SE" sz="2000"/>
          </a:p>
        </p:txBody>
      </p:sp>
      <p:pic>
        <p:nvPicPr>
          <p:cNvPr id="5"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9" name="Slide Number Placeholder 8"/>
          <p:cNvSpPr>
            <a:spLocks noGrp="1"/>
          </p:cNvSpPr>
          <p:nvPr>
            <p:ph type="sldNum" sz="quarter" idx="12"/>
          </p:nvPr>
        </p:nvSpPr>
        <p:spPr/>
        <p:txBody>
          <a:bodyPr/>
          <a:lstStyle/>
          <a:p>
            <a:fld id="{4FAB73BC-B049-4115-A692-8D63A059BFB8}" type="slidenum">
              <a:rPr lang="en-US" smtClean="0"/>
              <a:pPr/>
              <a:t>3</a:t>
            </a:fld>
            <a:endParaRPr lang="en-US"/>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800" y="1772789"/>
            <a:ext cx="4944533" cy="2333625"/>
          </a:xfrm>
          <a:prstGeom prst="rect">
            <a:avLst/>
          </a:prstGeom>
        </p:spPr>
      </p:pic>
    </p:spTree>
    <p:custDataLst>
      <p:tags r:id="rId1"/>
    </p:custDataLst>
    <p:extLst>
      <p:ext uri="{BB962C8B-B14F-4D97-AF65-F5344CB8AC3E}">
        <p14:creationId xmlns:p14="http://schemas.microsoft.com/office/powerpoint/2010/main" val="49360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FALLSTUDIER</a:t>
            </a:r>
            <a:br>
              <a:rPr lang="de-CH" smtClean="0"/>
            </a:br>
            <a:endParaRPr lang="de-CH"/>
          </a:p>
        </p:txBody>
      </p:sp>
      <p:sp>
        <p:nvSpPr>
          <p:cNvPr id="3" name="Inhaltsplatzhalter 2"/>
          <p:cNvSpPr>
            <a:spLocks noGrp="1"/>
          </p:cNvSpPr>
          <p:nvPr>
            <p:ph idx="1"/>
          </p:nvPr>
        </p:nvSpPr>
        <p:spPr/>
        <p:txBody>
          <a:bodyPr>
            <a:normAutofit/>
          </a:bodyPr>
          <a:lstStyle/>
          <a:p>
            <a:r>
              <a:rPr lang="sv-SE" smtClean="0"/>
              <a:t>Jag tog en risk eftersom jag, innan jag kom till Frankrike, inte hade några jobberbjudanden och jag visste ingen som kunde hjälpa mig… i Marocko ... Jag hade fast anställning ... Mina föräldrar skämdes för att de ville mig att stanna i Marocko och gifta mig, de ville att jag skulle vara som andra kvinnor ... Men för mig var det en risk att ta ... att migrera till Frankrike var att få frihet som kvinna ... till gå i ett land som tror på demokrati, för män och kvinnors rättigheter ...</a:t>
            </a:r>
          </a:p>
          <a:p>
            <a:endParaRPr lang="en-US" smtClean="0"/>
          </a:p>
          <a:p>
            <a:endParaRPr lang="en-US"/>
          </a:p>
        </p:txBody>
      </p:sp>
      <p:sp>
        <p:nvSpPr>
          <p:cNvPr id="4" name="Textplatzhalter 3"/>
          <p:cNvSpPr>
            <a:spLocks noGrp="1"/>
          </p:cNvSpPr>
          <p:nvPr>
            <p:ph type="body" sz="half" idx="2"/>
          </p:nvPr>
        </p:nvSpPr>
        <p:spPr/>
        <p:txBody>
          <a:bodyPr/>
          <a:lstStyle/>
          <a:p>
            <a:r>
              <a:rPr lang="sv-SE" smtClean="0"/>
              <a:t>EN LÄRARE FRÅN MAROCKO</a:t>
            </a:r>
          </a:p>
          <a:p>
            <a:r>
              <a:rPr lang="sv-SE" smtClean="0"/>
              <a:t>Jag ville fly från den sociala orättvisorna i Marocko och leva i Frankrike som en fri kvinna ...</a:t>
            </a:r>
            <a:endParaRPr lang="sv-SE"/>
          </a:p>
        </p:txBody>
      </p:sp>
      <p:sp>
        <p:nvSpPr>
          <p:cNvPr id="5" name="Foliennummernplatzhalter 4"/>
          <p:cNvSpPr>
            <a:spLocks noGrp="1"/>
          </p:cNvSpPr>
          <p:nvPr>
            <p:ph type="sldNum" sz="quarter" idx="12"/>
          </p:nvPr>
        </p:nvSpPr>
        <p:spPr/>
        <p:txBody>
          <a:bodyPr/>
          <a:lstStyle/>
          <a:p>
            <a:fld id="{4FAB73BC-B049-4115-A692-8D63A059BFB8}" type="slidenum">
              <a:rPr lang="en-US" smtClean="0"/>
              <a:pPr/>
              <a:t>4</a:t>
            </a:fld>
            <a:endParaRPr lang="en-US"/>
          </a:p>
        </p:txBody>
      </p:sp>
      <p:sp>
        <p:nvSpPr>
          <p:cNvPr id="6" name="Textfeld 5"/>
          <p:cNvSpPr txBox="1"/>
          <p:nvPr/>
        </p:nvSpPr>
        <p:spPr>
          <a:xfrm>
            <a:off x="708338" y="6463220"/>
            <a:ext cx="9962984" cy="307777"/>
          </a:xfrm>
          <a:prstGeom prst="rect">
            <a:avLst/>
          </a:prstGeom>
          <a:noFill/>
        </p:spPr>
        <p:txBody>
          <a:bodyPr wrap="none" rtlCol="0">
            <a:spAutoFit/>
          </a:bodyPr>
          <a:lstStyle/>
          <a:p>
            <a:r>
              <a:rPr lang="de-CH" sz="140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89" y="3490175"/>
            <a:ext cx="3535868" cy="2359278"/>
          </a:xfrm>
          <a:prstGeom prst="rect">
            <a:avLst/>
          </a:prstGeom>
        </p:spPr>
      </p:pic>
    </p:spTree>
    <p:extLst>
      <p:ext uri="{BB962C8B-B14F-4D97-AF65-F5344CB8AC3E}">
        <p14:creationId xmlns:p14="http://schemas.microsoft.com/office/powerpoint/2010/main" val="2838100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FALLSTUDIER</a:t>
            </a:r>
            <a:endParaRPr lang="de-CH"/>
          </a:p>
        </p:txBody>
      </p:sp>
      <p:sp>
        <p:nvSpPr>
          <p:cNvPr id="3" name="Inhaltsplatzhalter 2"/>
          <p:cNvSpPr>
            <a:spLocks noGrp="1"/>
          </p:cNvSpPr>
          <p:nvPr>
            <p:ph idx="1"/>
          </p:nvPr>
        </p:nvSpPr>
        <p:spPr/>
        <p:txBody>
          <a:bodyPr/>
          <a:lstStyle/>
          <a:p>
            <a:r>
              <a:rPr lang="sv-SE" smtClean="0"/>
              <a:t>De säger att det är normalt i Tyskland ... Jag hade en chef som hindrade allt och kom med negativa kommentarer varje dag. ... Dessutom, på en personlig nivå, ville jag flytta och uppleva ett annat sätt att leva, och även att se en storstad som Paris, med sportklubbar och allt. Jag ville också uppleva den mångkulturella aspekterna, en annan kultur ... Att fatta beslutet att migrera innebar att jag förlorade mitt jobb och den säkerhet som det innebar... Jag uppfattade att en flytt till Frankrike skulle kompensera detta i en ganska hög omfattning. </a:t>
            </a:r>
            <a:endParaRPr lang="sv-SE"/>
          </a:p>
        </p:txBody>
      </p:sp>
      <p:sp>
        <p:nvSpPr>
          <p:cNvPr id="4" name="Textplatzhalter 3"/>
          <p:cNvSpPr>
            <a:spLocks noGrp="1"/>
          </p:cNvSpPr>
          <p:nvPr>
            <p:ph type="body" sz="half" idx="2"/>
          </p:nvPr>
        </p:nvSpPr>
        <p:spPr/>
        <p:txBody>
          <a:bodyPr/>
          <a:lstStyle/>
          <a:p>
            <a:r>
              <a:rPr lang="sv-SE" smtClean="0"/>
              <a:t>EN TYSK KVALITETSANSVARIG</a:t>
            </a:r>
          </a:p>
          <a:p>
            <a:r>
              <a:rPr lang="sv-SE" smtClean="0"/>
              <a:t>I Tyskland... Jag var underbetald med tanke på mina kvalifikationer, 30% under vad jag skulle ha tjänat om jag var en man.</a:t>
            </a:r>
            <a:endParaRPr lang="sv-SE"/>
          </a:p>
        </p:txBody>
      </p:sp>
      <p:sp>
        <p:nvSpPr>
          <p:cNvPr id="5" name="Foliennummernplatzhalter 4"/>
          <p:cNvSpPr>
            <a:spLocks noGrp="1"/>
          </p:cNvSpPr>
          <p:nvPr>
            <p:ph type="sldNum" sz="quarter" idx="12"/>
          </p:nvPr>
        </p:nvSpPr>
        <p:spPr/>
        <p:txBody>
          <a:bodyPr/>
          <a:lstStyle/>
          <a:p>
            <a:fld id="{4FAB73BC-B049-4115-A692-8D63A059BFB8}" type="slidenum">
              <a:rPr lang="en-US" smtClean="0"/>
              <a:pPr/>
              <a:t>5</a:t>
            </a:fld>
            <a:endParaRPr lang="en-US"/>
          </a:p>
        </p:txBody>
      </p:sp>
      <p:sp>
        <p:nvSpPr>
          <p:cNvPr id="6" name="Textfeld 5"/>
          <p:cNvSpPr txBox="1"/>
          <p:nvPr/>
        </p:nvSpPr>
        <p:spPr>
          <a:xfrm>
            <a:off x="463639" y="6463220"/>
            <a:ext cx="9962984" cy="307777"/>
          </a:xfrm>
          <a:prstGeom prst="rect">
            <a:avLst/>
          </a:prstGeom>
          <a:noFill/>
        </p:spPr>
        <p:txBody>
          <a:bodyPr wrap="none" rtlCol="0">
            <a:spAutoFit/>
          </a:bodyPr>
          <a:lstStyle/>
          <a:p>
            <a:r>
              <a:rPr lang="de-CH" sz="140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11" y="4257675"/>
            <a:ext cx="2762250" cy="1657350"/>
          </a:xfrm>
          <a:prstGeom prst="rect">
            <a:avLst/>
          </a:prstGeom>
        </p:spPr>
      </p:pic>
    </p:spTree>
    <p:extLst>
      <p:ext uri="{BB962C8B-B14F-4D97-AF65-F5344CB8AC3E}">
        <p14:creationId xmlns:p14="http://schemas.microsoft.com/office/powerpoint/2010/main" val="337733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FALLSTUDIER</a:t>
            </a:r>
            <a:endParaRPr lang="de-CH"/>
          </a:p>
        </p:txBody>
      </p:sp>
      <p:sp>
        <p:nvSpPr>
          <p:cNvPr id="3" name="Inhaltsplatzhalter 2"/>
          <p:cNvSpPr>
            <a:spLocks noGrp="1"/>
          </p:cNvSpPr>
          <p:nvPr>
            <p:ph idx="1"/>
          </p:nvPr>
        </p:nvSpPr>
        <p:spPr/>
        <p:txBody>
          <a:bodyPr/>
          <a:lstStyle/>
          <a:p>
            <a:r>
              <a:rPr lang="sv-SE" smtClean="0"/>
              <a:t>... Jag mötte personer som försökte stoppa min tidning, vilket var väldigt svårt ... Först ville jag flytta till Kanada eller USA eftersom jag trodde att folk var mer välkomnande mot utlänningar än fransmän ... Och jag ville inte komma till Frankrike eftersom jag inte skulle kunna försörja mig, jag visste att jag inte skulle kunna jobba som journalist, det jobb jag gör bäst, i Frankrike (...) . Att lämna Algeriet skulle innebära att jag förlorade allt jag hade, min make som inte ville flytta med mig, mina barn, mitt arbete ... Det var mycket riskabelt men jag hade inget val.</a:t>
            </a:r>
            <a:endParaRPr lang="sv-SE"/>
          </a:p>
        </p:txBody>
      </p:sp>
      <p:sp>
        <p:nvSpPr>
          <p:cNvPr id="4" name="Textplatzhalter 3"/>
          <p:cNvSpPr>
            <a:spLocks noGrp="1"/>
          </p:cNvSpPr>
          <p:nvPr>
            <p:ph type="body" sz="half" idx="2"/>
          </p:nvPr>
        </p:nvSpPr>
        <p:spPr/>
        <p:txBody>
          <a:bodyPr/>
          <a:lstStyle/>
          <a:p>
            <a:r>
              <a:rPr lang="sv-SE" smtClean="0"/>
              <a:t>EN ALGERISK PR-CHEF</a:t>
            </a:r>
          </a:p>
          <a:p>
            <a:r>
              <a:rPr lang="sv-SE" smtClean="0"/>
              <a:t>Jag hade problem på tidningen där jag jobbade som redaktör: Sedan 1992 hade tidningen upplevt en rad svårigheter, bland annat på grund av den ökande islamiseringen.</a:t>
            </a:r>
            <a:endParaRPr lang="sv-SE"/>
          </a:p>
        </p:txBody>
      </p:sp>
      <p:sp>
        <p:nvSpPr>
          <p:cNvPr id="5" name="Foliennummernplatzhalter 4"/>
          <p:cNvSpPr>
            <a:spLocks noGrp="1"/>
          </p:cNvSpPr>
          <p:nvPr>
            <p:ph type="sldNum" sz="quarter" idx="12"/>
          </p:nvPr>
        </p:nvSpPr>
        <p:spPr/>
        <p:txBody>
          <a:bodyPr/>
          <a:lstStyle/>
          <a:p>
            <a:fld id="{4FAB73BC-B049-4115-A692-8D63A059BFB8}" type="slidenum">
              <a:rPr lang="en-US" smtClean="0"/>
              <a:pPr/>
              <a:t>6</a:t>
            </a:fld>
            <a:endParaRPr lang="en-US"/>
          </a:p>
        </p:txBody>
      </p:sp>
      <p:sp>
        <p:nvSpPr>
          <p:cNvPr id="6" name="Textfeld 5"/>
          <p:cNvSpPr txBox="1"/>
          <p:nvPr/>
        </p:nvSpPr>
        <p:spPr>
          <a:xfrm>
            <a:off x="540913" y="6463220"/>
            <a:ext cx="9962984" cy="307777"/>
          </a:xfrm>
          <a:prstGeom prst="rect">
            <a:avLst/>
          </a:prstGeom>
          <a:noFill/>
        </p:spPr>
        <p:txBody>
          <a:bodyPr wrap="none" rtlCol="0">
            <a:spAutoFit/>
          </a:bodyPr>
          <a:lstStyle/>
          <a:p>
            <a:r>
              <a:rPr lang="de-CH" sz="140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367" y="4166066"/>
            <a:ext cx="2976842" cy="1984065"/>
          </a:xfrm>
          <a:prstGeom prst="rect">
            <a:avLst/>
          </a:prstGeom>
        </p:spPr>
      </p:pic>
    </p:spTree>
    <p:extLst>
      <p:ext uri="{BB962C8B-B14F-4D97-AF65-F5344CB8AC3E}">
        <p14:creationId xmlns:p14="http://schemas.microsoft.com/office/powerpoint/2010/main" val="2496729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FALLSTUDIER</a:t>
            </a:r>
            <a:endParaRPr lang="de-CH"/>
          </a:p>
        </p:txBody>
      </p:sp>
      <p:sp>
        <p:nvSpPr>
          <p:cNvPr id="3" name="Inhaltsplatzhalter 2"/>
          <p:cNvSpPr>
            <a:spLocks noGrp="1"/>
          </p:cNvSpPr>
          <p:nvPr>
            <p:ph idx="1"/>
          </p:nvPr>
        </p:nvSpPr>
        <p:spPr/>
        <p:txBody>
          <a:bodyPr>
            <a:normAutofit/>
          </a:bodyPr>
          <a:lstStyle/>
          <a:p>
            <a:r>
              <a:rPr lang="sv-SE" smtClean="0"/>
              <a:t>Jag ville inte stanna i Rumänien och arbeta i en korrupt miljö… Du måste vara känna rätt personer för att lyckas.. Jag fick ett bra jobberbjudande men jag tackade nej eftersom jag ville lämna landet... Jag visste att det var en chansning... men jag var tvungen att flytta från Rumänien… Mina föräldrar opponerade sig... Jag ville inte flytta till Frankrike eftersom jag trodde att jag inte skulle tycka om arbetsmiljön... Jag visste att jag inte kunde vidareutvecklas inom mitt yrke.</a:t>
            </a:r>
            <a:endParaRPr lang="sv-SE"/>
          </a:p>
        </p:txBody>
      </p:sp>
      <p:sp>
        <p:nvSpPr>
          <p:cNvPr id="4" name="Textplatzhalter 3"/>
          <p:cNvSpPr>
            <a:spLocks noGrp="1"/>
          </p:cNvSpPr>
          <p:nvPr>
            <p:ph type="body" sz="half" idx="2"/>
          </p:nvPr>
        </p:nvSpPr>
        <p:spPr/>
        <p:txBody>
          <a:bodyPr/>
          <a:lstStyle/>
          <a:p>
            <a:r>
              <a:rPr lang="sv-SE" smtClean="0"/>
              <a:t>EN RUMÄNSK DATABEHANDLIGSINGENJÖR</a:t>
            </a:r>
          </a:p>
          <a:p>
            <a:r>
              <a:rPr lang="sv-SE" smtClean="0"/>
              <a:t>Jag ville inte flytta till Frankrike... men det var min enda väg ut från mitt hemland. Egentligen ville jag flytta till Sverige eller Norge, men så blev det inte…</a:t>
            </a:r>
            <a:endParaRPr lang="sv-SE"/>
          </a:p>
        </p:txBody>
      </p:sp>
      <p:sp>
        <p:nvSpPr>
          <p:cNvPr id="5" name="Foliennummernplatzhalter 4"/>
          <p:cNvSpPr>
            <a:spLocks noGrp="1"/>
          </p:cNvSpPr>
          <p:nvPr>
            <p:ph type="sldNum" sz="quarter" idx="12"/>
          </p:nvPr>
        </p:nvSpPr>
        <p:spPr/>
        <p:txBody>
          <a:bodyPr/>
          <a:lstStyle/>
          <a:p>
            <a:fld id="{4FAB73BC-B049-4115-A692-8D63A059BFB8}" type="slidenum">
              <a:rPr lang="en-US" smtClean="0"/>
              <a:pPr/>
              <a:t>7</a:t>
            </a:fld>
            <a:endParaRPr lang="en-US"/>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560" y="4342392"/>
            <a:ext cx="2619375" cy="1743075"/>
          </a:xfrm>
          <a:prstGeom prst="rect">
            <a:avLst/>
          </a:prstGeom>
        </p:spPr>
      </p:pic>
    </p:spTree>
    <p:extLst>
      <p:ext uri="{BB962C8B-B14F-4D97-AF65-F5344CB8AC3E}">
        <p14:creationId xmlns:p14="http://schemas.microsoft.com/office/powerpoint/2010/main" val="2806920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FALLSTUDER</a:t>
            </a:r>
            <a:endParaRPr lang="de-CH"/>
          </a:p>
        </p:txBody>
      </p:sp>
      <p:sp>
        <p:nvSpPr>
          <p:cNvPr id="3" name="Inhaltsplatzhalter 2"/>
          <p:cNvSpPr>
            <a:spLocks noGrp="1"/>
          </p:cNvSpPr>
          <p:nvPr>
            <p:ph idx="1"/>
          </p:nvPr>
        </p:nvSpPr>
        <p:spPr/>
        <p:txBody>
          <a:bodyPr>
            <a:normAutofit/>
          </a:bodyPr>
          <a:lstStyle/>
          <a:p>
            <a:r>
              <a:rPr lang="sv-SE" smtClean="0"/>
              <a:t>Jag bad ofta min make att prata franska med mig så att jag kunde lära mig språket… Jag såg på fransk TV och lyssnade på fransk radio... Jag var redo att göra det som krävdes för att lära mig både kulturen och språket... Jag köpte kokböcker för att lära mig mer om fransk mat.. mat är viktigt i Frankrike... Jag tog till och med matlagningslektioner… Det var också sätt att träffa människor i Frankrike... och att skaffa vänner…</a:t>
            </a:r>
            <a:endParaRPr lang="sv-SE"/>
          </a:p>
        </p:txBody>
      </p:sp>
      <p:sp>
        <p:nvSpPr>
          <p:cNvPr id="4" name="Textplatzhalter 3"/>
          <p:cNvSpPr>
            <a:spLocks noGrp="1"/>
          </p:cNvSpPr>
          <p:nvPr>
            <p:ph type="body" sz="half" idx="2"/>
          </p:nvPr>
        </p:nvSpPr>
        <p:spPr/>
        <p:txBody>
          <a:bodyPr/>
          <a:lstStyle/>
          <a:p>
            <a:r>
              <a:rPr lang="sv-SE" smtClean="0"/>
              <a:t>EN MEXIKANSK REVISOR</a:t>
            </a:r>
          </a:p>
          <a:p>
            <a:r>
              <a:rPr lang="sv-SE" smtClean="0"/>
              <a:t>Jag ville till Frankrike.. Jag trodde det skulle vara en bra erfarenhet… Jag ville möta fransmän för att förstå landets kultur och traditioner.</a:t>
            </a:r>
            <a:endParaRPr lang="sv-SE"/>
          </a:p>
        </p:txBody>
      </p:sp>
      <p:sp>
        <p:nvSpPr>
          <p:cNvPr id="5" name="Foliennummernplatzhalter 4"/>
          <p:cNvSpPr>
            <a:spLocks noGrp="1"/>
          </p:cNvSpPr>
          <p:nvPr>
            <p:ph type="sldNum" sz="quarter" idx="12"/>
          </p:nvPr>
        </p:nvSpPr>
        <p:spPr/>
        <p:txBody>
          <a:bodyPr/>
          <a:lstStyle/>
          <a:p>
            <a:fld id="{4FAB73BC-B049-4115-A692-8D63A059BFB8}" type="slidenum">
              <a:rPr lang="en-US" smtClean="0"/>
              <a:pPr/>
              <a:t>8</a:t>
            </a:fld>
            <a:endParaRPr lang="en-US"/>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53" y="4238625"/>
            <a:ext cx="2828925" cy="1619250"/>
          </a:xfrm>
          <a:prstGeom prst="rect">
            <a:avLst/>
          </a:prstGeom>
        </p:spPr>
      </p:pic>
    </p:spTree>
    <p:extLst>
      <p:ext uri="{BB962C8B-B14F-4D97-AF65-F5344CB8AC3E}">
        <p14:creationId xmlns:p14="http://schemas.microsoft.com/office/powerpoint/2010/main" val="348564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FALLSTUDIER</a:t>
            </a:r>
            <a:endParaRPr lang="de-CH"/>
          </a:p>
        </p:txBody>
      </p:sp>
      <p:sp>
        <p:nvSpPr>
          <p:cNvPr id="3" name="Inhaltsplatzhalter 2"/>
          <p:cNvSpPr>
            <a:spLocks noGrp="1"/>
          </p:cNvSpPr>
          <p:nvPr>
            <p:ph idx="1"/>
          </p:nvPr>
        </p:nvSpPr>
        <p:spPr/>
        <p:txBody>
          <a:bodyPr>
            <a:normAutofit/>
          </a:bodyPr>
          <a:lstStyle/>
          <a:p>
            <a:r>
              <a:rPr lang="sv-SE" smtClean="0"/>
              <a:t>Företaget… hjälpte mig att hitta en lägenhet och att prata med hyresvärdar... När jag kom gav de mig massor av information som kanske inte skulle vara till någon nytta för en fransman, men som hjälpte mig massor... Jag uppskattade det verkligen... det underlättade för mig att umgås med mina franska kollegor och att förstå kulturen – något jag inte skulle ha gjort utan hjälp.. Så jag jobbade mycket, på luncherna, på helgerna och jag räknande inte timmarna.</a:t>
            </a:r>
            <a:endParaRPr lang="sv-SE"/>
          </a:p>
        </p:txBody>
      </p:sp>
      <p:sp>
        <p:nvSpPr>
          <p:cNvPr id="4" name="Textplatzhalter 3"/>
          <p:cNvSpPr>
            <a:spLocks noGrp="1"/>
          </p:cNvSpPr>
          <p:nvPr>
            <p:ph type="body" sz="half" idx="2"/>
          </p:nvPr>
        </p:nvSpPr>
        <p:spPr/>
        <p:txBody>
          <a:bodyPr/>
          <a:lstStyle/>
          <a:p>
            <a:r>
              <a:rPr lang="sv-SE" smtClean="0"/>
              <a:t>EN EKONOMICHEF FRÅN ALGERIET</a:t>
            </a:r>
          </a:p>
          <a:p>
            <a:r>
              <a:rPr lang="sv-SE" smtClean="0"/>
              <a:t>Jag ville inte flytta till Frankrike… Jag hade en massa fördomar om Frankrike och fransmännen... Men jag hade inget val.. Jag ville inte bli en del av mitt nya hemland. </a:t>
            </a:r>
            <a:endParaRPr lang="sv-SE"/>
          </a:p>
        </p:txBody>
      </p:sp>
      <p:sp>
        <p:nvSpPr>
          <p:cNvPr id="5" name="Foliennummernplatzhalter 4"/>
          <p:cNvSpPr>
            <a:spLocks noGrp="1"/>
          </p:cNvSpPr>
          <p:nvPr>
            <p:ph type="sldNum" sz="quarter" idx="12"/>
          </p:nvPr>
        </p:nvSpPr>
        <p:spPr/>
        <p:txBody>
          <a:bodyPr/>
          <a:lstStyle/>
          <a:p>
            <a:fld id="{4FAB73BC-B049-4115-A692-8D63A059BFB8}" type="slidenum">
              <a:rPr lang="en-US" smtClean="0"/>
              <a:pPr/>
              <a:t>9</a:t>
            </a:fld>
            <a:endParaRPr lang="en-US"/>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367" y="4166066"/>
            <a:ext cx="2976842" cy="1984065"/>
          </a:xfrm>
          <a:prstGeom prst="rect">
            <a:avLst/>
          </a:prstGeom>
        </p:spPr>
      </p:pic>
    </p:spTree>
    <p:extLst>
      <p:ext uri="{BB962C8B-B14F-4D97-AF65-F5344CB8AC3E}">
        <p14:creationId xmlns:p14="http://schemas.microsoft.com/office/powerpoint/2010/main" val="18991677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INTEGRAL" val="JptKkINP"/>
  <p:tag name="ARTICULATE_PROJECT_OPEN" val="0"/>
  <p:tag name="ARTICULATE_SLIDE_COUNT" val="2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TotalTime>
  <Words>1793</Words>
  <Application>Microsoft Macintosh PowerPoint</Application>
  <PresentationFormat>Bredbild</PresentationFormat>
  <Paragraphs>138</Paragraphs>
  <Slides>19</Slides>
  <Notes>11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19</vt:i4>
      </vt:variant>
    </vt:vector>
  </HeadingPairs>
  <TitlesOfParts>
    <vt:vector size="27" baseType="lpstr">
      <vt:lpstr>Calibri</vt:lpstr>
      <vt:lpstr>Century Gothic</vt:lpstr>
      <vt:lpstr>Times New Roman</vt:lpstr>
      <vt:lpstr>Tw Cen MT</vt:lpstr>
      <vt:lpstr>Tw Cen MT Condensed</vt:lpstr>
      <vt:lpstr>Wingdings 3</vt:lpstr>
      <vt:lpstr>Arial</vt:lpstr>
      <vt:lpstr>Integral</vt:lpstr>
      <vt:lpstr>MOTIVATION  Hur kan praktikanter arbeta för att öka sin motivation för att lösa sin situation?</vt:lpstr>
      <vt:lpstr>« Motivation INNEBÄR att man har ett visst individuellt beteendemönster – motivation är det som driver människor framåt»   (LAMING, 2004) </vt:lpstr>
      <vt:lpstr>INNEHÅLL</vt:lpstr>
      <vt:lpstr>FALLSTUDIER </vt:lpstr>
      <vt:lpstr>FALLSTUDIER</vt:lpstr>
      <vt:lpstr>FALLSTUDIER</vt:lpstr>
      <vt:lpstr>FALLSTUDIER</vt:lpstr>
      <vt:lpstr>FALLSTUDER</vt:lpstr>
      <vt:lpstr>FALLSTUDIER</vt:lpstr>
      <vt:lpstr>FALLSTUDIER</vt:lpstr>
      <vt:lpstr>FALLSTUDIER</vt:lpstr>
      <vt:lpstr>VAD DRIVER MIG?</vt:lpstr>
      <vt:lpstr>VAD DRIVER MIG?</vt:lpstr>
      <vt:lpstr>VAD DRIVER MIG?</vt:lpstr>
      <vt:lpstr>KAN jag göra det?</vt:lpstr>
      <vt:lpstr>KAN jag göra det?</vt:lpstr>
      <vt:lpstr>KAN jag göra det?</vt:lpstr>
      <vt:lpstr>KAN jag göra det?</vt:lpstr>
      <vt:lpstr>STRATEGI</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Per Lindgren</cp:lastModifiedBy>
  <cp:revision>198</cp:revision>
  <dcterms:created xsi:type="dcterms:W3CDTF">2017-12-19T15:29:47Z</dcterms:created>
  <dcterms:modified xsi:type="dcterms:W3CDTF">2018-08-03T09:29:58Z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764A306A-EE9E-483F-9388-D494C5A6E4F8</vt:lpwstr>
  </property>
  <property fmtid="{D5CDD505-2E9C-101B-9397-08002B2CF9AE}" pid="3" name="ArticulatePath">
    <vt:lpwstr>Migreat ppt TEMPLATE</vt:lpwstr>
  </property>
</Properties>
</file>