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uFillTx/>
      </a:defRPr>
    </a:defPPr>
    <a:lvl1pPr marL="0" algn="l" defTabSz="457200" rtl="0" eaLnBrk="1" latinLnBrk="0" hangingPunct="1">
      <a:defRPr sz="1800" kern="1200">
        <a:solidFill>
          <a:schemeClr val="tx1"/>
        </a:solidFill>
        <a:uFillTx/>
        <a:latin typeface="+mn-lt"/>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77100" autoAdjust="0"/>
  </p:normalViewPr>
  <p:slideViewPr>
    <p:cSldViewPr snapToGrid="0">
      <p:cViewPr varScale="1">
        <p:scale>
          <a:sx n="53" d="100"/>
          <a:sy n="53" d="100"/>
        </p:scale>
        <p:origin x="11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uFillTx/>
              <a:latin typeface="+mn-lt"/>
              <a:ea typeface="+mn-ea"/>
              <a:cs typeface="+mn-cs"/>
            </a:defRPr>
          </a:pPr>
          <a:endParaRPr lang="en-US"/>
        </a:p>
      </c:txPr>
    </c:title>
    <c:autoTitleDeleted val="0"/>
    <c:plotArea>
      <c:layout/>
      <c:pieChart>
        <c:varyColors val="1"/>
        <c:ser>
          <c:idx val="0"/>
          <c:order val="0"/>
          <c:tx>
            <c:strRef>
              <c:f>Sheet1!$B$1</c:f>
              <c:strCache>
                <c:ptCount val="1"/>
                <c:pt idx="0">
                  <c:v>First Impressions</c:v>
                </c:pt>
              </c:strCache>
            </c:strRef>
          </c:tx>
          <c:explosion val="1"/>
          <c:dPt>
            <c:idx val="0"/>
            <c:bubble3D val="0"/>
            <c:spPr>
              <a:solidFill>
                <a:schemeClr val="accent1"/>
              </a:solidFill>
              <a:ln>
                <a:noFill/>
              </a:ln>
              <a:effectLst>
                <a:outerShdw blurRad="254000" sx="102000" sy="102000" algn="ctr" rotWithShape="0">
                  <a:srgbClr val="000000">
                    <a:alpha val="20000"/>
                  </a:srgbClr>
                </a:outerShdw>
              </a:effectLst>
            </c:spPr>
            <c:extLst>
              <c:ext xmlns:c16="http://schemas.microsoft.com/office/drawing/2014/chart" uri="{C3380CC4-5D6E-409C-BE32-E72D297353CC}">
                <c16:uniqueId val="{00000001-F283-48E6-946A-F021A0B8CB8A}"/>
              </c:ext>
            </c:extLst>
          </c:dPt>
          <c:dPt>
            <c:idx val="1"/>
            <c:bubble3D val="0"/>
            <c:spPr>
              <a:solidFill>
                <a:schemeClr val="accent2"/>
              </a:solidFill>
              <a:ln>
                <a:noFill/>
              </a:ln>
              <a:effectLst>
                <a:outerShdw blurRad="254000" sx="102000" sy="102000" algn="ctr" rotWithShape="0">
                  <a:srgbClr val="000000">
                    <a:alpha val="20000"/>
                  </a:srgbClr>
                </a:outerShdw>
              </a:effectLst>
            </c:spPr>
            <c:extLst>
              <c:ext xmlns:c16="http://schemas.microsoft.com/office/drawing/2014/chart" uri="{C3380CC4-5D6E-409C-BE32-E72D297353CC}">
                <c16:uniqueId val="{00000003-F283-48E6-946A-F021A0B8CB8A}"/>
              </c:ext>
            </c:extLst>
          </c:dPt>
          <c:dPt>
            <c:idx val="2"/>
            <c:bubble3D val="0"/>
            <c:spPr>
              <a:solidFill>
                <a:schemeClr val="accent3"/>
              </a:solidFill>
              <a:ln>
                <a:noFill/>
              </a:ln>
              <a:effectLst>
                <a:outerShdw blurRad="254000" sx="102000" sy="102000" algn="ctr" rotWithShape="0">
                  <a:srgbClr val="000000">
                    <a:alpha val="20000"/>
                  </a:srgbClr>
                </a:outerShdw>
              </a:effectLst>
            </c:spPr>
            <c:extLst>
              <c:ext xmlns:c16="http://schemas.microsoft.com/office/drawing/2014/chart" uri="{C3380CC4-5D6E-409C-BE32-E72D297353CC}">
                <c16:uniqueId val="{00000005-F283-48E6-946A-F021A0B8CB8A}"/>
              </c:ext>
            </c:extLst>
          </c:dPt>
          <c:dPt>
            <c:idx val="3"/>
            <c:bubble3D val="0"/>
            <c:spPr>
              <a:solidFill>
                <a:schemeClr val="accent4"/>
              </a:solidFill>
              <a:ln>
                <a:noFill/>
              </a:ln>
              <a:effectLst>
                <a:outerShdw blurRad="254000" sx="102000" sy="102000" algn="ctr" rotWithShape="0">
                  <a:srgbClr val="000000">
                    <a:alpha val="20000"/>
                  </a:srgbClr>
                </a:outerShdw>
              </a:effectLst>
            </c:spPr>
            <c:extLst>
              <c:ext xmlns:c16="http://schemas.microsoft.com/office/drawing/2014/chart" uri="{C3380CC4-5D6E-409C-BE32-E72D297353CC}">
                <c16:uniqueId val="{00000007-F283-48E6-946A-F021A0B8CB8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srgbClr val="000000">
                    <a:alpha val="40000"/>
                  </a:srgb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uFillTx/>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Body language &amp; appearance </c:v>
                </c:pt>
                <c:pt idx="1">
                  <c:v>Voice &amp; tone</c:v>
                </c:pt>
                <c:pt idx="2">
                  <c:v>The words said</c:v>
                </c:pt>
              </c:strCache>
            </c:strRef>
          </c:cat>
          <c:val>
            <c:numRef>
              <c:f>Sheet1!$B$2:$B$5</c:f>
              <c:numCache>
                <c:formatCode>General</c:formatCode>
                <c:ptCount val="3"/>
                <c:pt idx="0">
                  <c:v>55</c:v>
                </c:pt>
                <c:pt idx="1">
                  <c:v>38</c:v>
                </c:pt>
                <c:pt idx="2">
                  <c:v>7</c:v>
                </c:pt>
              </c:numCache>
            </c:numRef>
          </c:val>
          <c:extLst>
            <c:ext xmlns:c16="http://schemas.microsoft.com/office/drawing/2014/chart" uri="{C3380CC4-5D6E-409C-BE32-E72D297353CC}">
              <c16:uniqueId val="{00000008-F283-48E6-946A-F021A0B8CB8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365195996064995"/>
          <c:y val="0.48353813976426802"/>
          <c:w val="0.33795320426446701"/>
          <c:h val="0.16529753887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uFillTx/>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uFillTx/>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GB">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1C589615-5283-4ED8-A1C8-BD4EA17902C0}" type="datetimeFigureOut">
              <a:rPr lang="en-GB" smtClean="0">
                <a:uFillTx/>
              </a:rPr>
              <a:t>17/07/2018</a:t>
            </a:fld>
            <a:endParaRPr lang="en-GB">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GB">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GB">
              <a:uFillTx/>
            </a:endParaR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GB">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EEB748B2-7BBB-4B8D-9690-2A4E53DBCE9F}" type="slidenum">
              <a:rPr lang="en-GB" smtClean="0">
                <a:uFillTx/>
              </a:rPr>
              <a:t>‹#›</a:t>
            </a:fld>
            <a:endParaRPr lang="en-GB">
              <a:uFillTx/>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uFillTx/>
              </a:rPr>
              <a:t>When meeting face to face there is a lot of information you are giving to one another that is important. Being able to read body language can help give you clues as to what to do to make a more positive impression and can help build rapport.</a:t>
            </a:r>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3</a:t>
            </a:fld>
            <a:endParaRPr lang="en-GB">
              <a:uFillTx/>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FontTx/>
              <a:buNone/>
              <a:defRPr>
                <a:uFillTx/>
              </a:defRPr>
            </a:pPr>
            <a:r>
              <a:rPr lang="en-GB" dirty="0">
                <a:uFillTx/>
              </a:rPr>
              <a:t>Now let’s start observing different body language elements used by people in different scenarios….</a:t>
            </a:r>
          </a:p>
          <a:p>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4</a:t>
            </a:fld>
            <a:endParaRPr lang="en-GB">
              <a:uFillTx/>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uFillTx/>
            </a:endParaRPr>
          </a:p>
          <a:p>
            <a:r>
              <a:rPr lang="en-GB" dirty="0">
                <a:uFillTx/>
              </a:rPr>
              <a:t>If you are going for job interview or speaking to an audience its important to know if they are interested in what you are saying or doing.</a:t>
            </a:r>
          </a:p>
          <a:p>
            <a:r>
              <a:rPr lang="en-GB" dirty="0">
                <a:uFillTx/>
              </a:rPr>
              <a:t>Even if you feel you are performing well it doesn’t necessarily mean you are getting your message across or answering the questions in way that will get you’re the job.</a:t>
            </a:r>
          </a:p>
          <a:p>
            <a:endParaRPr lang="en-GB" dirty="0">
              <a:uFillTx/>
            </a:endParaRPr>
          </a:p>
          <a:p>
            <a:r>
              <a:rPr lang="en-GB" dirty="0">
                <a:uFillTx/>
              </a:rPr>
              <a:t>If you have the ability to recognise that someone isn’t interested then you can quickly make some adjustments.</a:t>
            </a:r>
          </a:p>
          <a:p>
            <a:endParaRPr lang="en-GB" dirty="0">
              <a:uFillTx/>
            </a:endParaRPr>
          </a:p>
          <a:p>
            <a:r>
              <a:rPr lang="en-GB" dirty="0">
                <a:uFillTx/>
              </a:rPr>
              <a:t>So let’s first have a look at some gestures that can demonstrate that someone is interested.</a:t>
            </a:r>
          </a:p>
          <a:p>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5</a:t>
            </a:fld>
            <a:endParaRPr lang="en-GB">
              <a:uFillTx/>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uFillTx/>
              </a:rPr>
              <a:t>Discussion to decide whose body language is displaying signs of boredom and interest and why. </a:t>
            </a:r>
          </a:p>
          <a:p>
            <a:endParaRPr lang="en-GB" dirty="0">
              <a:uFillTx/>
            </a:endParaRPr>
          </a:p>
          <a:p>
            <a:r>
              <a:rPr lang="en-GB" dirty="0">
                <a:uFillTx/>
              </a:rPr>
              <a:t>What other signs are there of boredom?</a:t>
            </a:r>
          </a:p>
          <a:p>
            <a:endParaRPr lang="en-GB" dirty="0">
              <a:uFillTx/>
            </a:endParaRPr>
          </a:p>
          <a:p>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6</a:t>
            </a:fld>
            <a:endParaRPr lang="en-GB">
              <a:uFillTx/>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12</a:t>
            </a:fld>
            <a:endParaRPr lang="en-GB">
              <a:uFillTx/>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uFillTx/>
                <a:latin typeface="+mn-lt"/>
                <a:ea typeface="+mn-ea"/>
                <a:cs typeface="+mn-cs"/>
              </a:rPr>
              <a:t>Rapport is a state of harmonious understanding with another individual or group that enables greater and easier communication.  In other words rapport is getting on well with another person, or group of people, by having things in common, this makes the communication process easier and usually more effective. </a:t>
            </a:r>
            <a:br>
              <a:rPr lang="en-GB" dirty="0">
                <a:uFillTx/>
              </a:rPr>
            </a:br>
            <a:br>
              <a:rPr lang="en-GB" dirty="0">
                <a:uFillTx/>
              </a:rPr>
            </a:br>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13</a:t>
            </a:fld>
            <a:endParaRPr lang="en-GB">
              <a:uFillTx/>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uFillTx/>
                <a:latin typeface="+mn-lt"/>
                <a:ea typeface="+mn-ea"/>
                <a:cs typeface="+mn-cs"/>
              </a:rPr>
              <a:t>Rapport is a state of harmonious understanding with another individual or group that enables greater and easier communication.  In other words rapport is getting on well with another person, or group of people, by having things in common, this makes the communication process easier and usually more effective. </a:t>
            </a:r>
            <a:br>
              <a:rPr lang="en-GB" dirty="0">
                <a:uFillTx/>
              </a:rPr>
            </a:br>
            <a:br>
              <a:rPr lang="en-GB" dirty="0">
                <a:uFillTx/>
              </a:rPr>
            </a:br>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14</a:t>
            </a:fld>
            <a:endParaRPr lang="en-GB">
              <a:uFillTx/>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uFillTx/>
            </a:endParaRPr>
          </a:p>
        </p:txBody>
      </p:sp>
      <p:sp>
        <p:nvSpPr>
          <p:cNvPr id="4" name="Slide Number Placeholder 3"/>
          <p:cNvSpPr>
            <a:spLocks noGrp="1"/>
          </p:cNvSpPr>
          <p:nvPr>
            <p:ph type="sldNum" sz="quarter" idx="10"/>
          </p:nvPr>
        </p:nvSpPr>
        <p:spPr/>
        <p:txBody>
          <a:bodyPr/>
          <a:lstStyle/>
          <a:p>
            <a:fld id="{EEB748B2-7BBB-4B8D-9690-2A4E53DBCE9F}" type="slidenum">
              <a:rPr lang="en-GB" smtClean="0">
                <a:uFillTx/>
              </a:rPr>
              <a:t>15</a:t>
            </a:fld>
            <a:endParaRPr lang="en-GB">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a:spLocks/>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uFillTx/>
              </a:defRPr>
            </a:lvl1pPr>
          </a:lstStyle>
          <a:p>
            <a:r>
              <a:rPr lang="sv-SE">
                <a:uFillTx/>
              </a:rPr>
              <a:t>Klicka här för att ändra mall för rubrikformat</a:t>
            </a:r>
            <a:endParaRPr lang="en-US" dirty="0">
              <a:uFillTx/>
            </a:endParaRP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uFillTx/>
              </a:defRPr>
            </a:lvl1pPr>
            <a:lvl2pPr marL="457200" indent="0" algn="ctr">
              <a:buNone/>
              <a:defRPr sz="1800">
                <a:uFillTx/>
              </a:defRPr>
            </a:lvl2pPr>
            <a:lvl3pPr marL="914400" indent="0" algn="ctr">
              <a:buNone/>
              <a:defRPr sz="1800">
                <a:uFillTx/>
              </a:defRPr>
            </a:lvl3pPr>
            <a:lvl4pPr marL="1371600" indent="0" algn="ctr">
              <a:buNone/>
              <a:defRPr sz="1800">
                <a:uFillTx/>
              </a:defRPr>
            </a:lvl4pPr>
            <a:lvl5pPr marL="1828800" indent="0" algn="ctr">
              <a:buNone/>
              <a:defRPr sz="1800">
                <a:uFillTx/>
              </a:defRPr>
            </a:lvl5pPr>
            <a:lvl6pPr marL="2286000" indent="0" algn="ctr">
              <a:buNone/>
              <a:defRPr sz="1800">
                <a:uFillTx/>
              </a:defRPr>
            </a:lvl6pPr>
            <a:lvl7pPr marL="2743200" indent="0" algn="ctr">
              <a:buNone/>
              <a:defRPr sz="1800">
                <a:uFillTx/>
              </a:defRPr>
            </a:lvl7pPr>
            <a:lvl8pPr marL="3200400" indent="0" algn="ctr">
              <a:buNone/>
              <a:defRPr sz="1800">
                <a:uFillTx/>
              </a:defRPr>
            </a:lvl8pPr>
            <a:lvl9pPr marL="3657600" indent="0" algn="ctr">
              <a:buNone/>
              <a:defRPr sz="1800">
                <a:uFillTx/>
              </a:defRPr>
            </a:lvl9pPr>
          </a:lstStyle>
          <a:p>
            <a:r>
              <a:rPr lang="sv-SE">
                <a:uFillTx/>
              </a:rPr>
              <a:t>Klicka här för att ändra mall för underrubrikformat</a:t>
            </a:r>
            <a:endParaRPr lang="en-US" dirty="0">
              <a:uFillTx/>
            </a:endParaRPr>
          </a:p>
        </p:txBody>
      </p:sp>
      <p:sp>
        <p:nvSpPr>
          <p:cNvPr id="4" name="Date Placeholder 3"/>
          <p:cNvSpPr>
            <a:spLocks noGrp="1"/>
          </p:cNvSpPr>
          <p:nvPr>
            <p:ph type="dt" sz="half" idx="10"/>
          </p:nvPr>
        </p:nvSpPr>
        <p:spPr/>
        <p:txBody>
          <a:bodyPr/>
          <a:lstStyle>
            <a:lvl1pPr algn="l">
              <a:defRPr>
                <a:uFillTx/>
              </a:defRPr>
            </a:lvl1pPr>
          </a:lstStyle>
          <a:p>
            <a:fld id="{96DFF08F-DC6B-4601-B491-B0F83F6DD2DA}" type="datetimeFigureOut">
              <a:rPr lang="en-US" dirty="0">
                <a:uFillTx/>
              </a:rPr>
              <a:pPr/>
              <a:t>7/17/2018</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uFillTx/>
              </a:rPr>
              <a:t>Klicka här för att ändra mall för rubrikformat</a:t>
            </a:r>
            <a:endParaRPr lang="en-US" dirty="0">
              <a:uFillTx/>
            </a:endParaRPr>
          </a:p>
        </p:txBody>
      </p:sp>
      <p:sp>
        <p:nvSpPr>
          <p:cNvPr id="3" name="Vertical Text Placeholder 2"/>
          <p:cNvSpPr>
            <a:spLocks noGrp="1"/>
          </p:cNvSpPr>
          <p:nvPr>
            <p:ph type="body" orient="vert" idx="1"/>
          </p:nvPr>
        </p:nvSpPr>
        <p:spPr/>
        <p:txBody>
          <a:bodyPr vert="eaVert"/>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4" name="Date Placeholder 3"/>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sv-SE">
                <a:uFillTx/>
              </a:rPr>
              <a:t>Klicka här för att ändra mall för rubrikformat</a:t>
            </a:r>
            <a:endParaRPr lang="en-US" dirty="0">
              <a:uFillTx/>
            </a:endParaRP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4" name="Date Placeholder 3"/>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uFillTx/>
              </a:rPr>
              <a:t>Klicka här för att ändra mall för rubrikformat</a:t>
            </a:r>
            <a:endParaRPr lang="en-US" dirty="0">
              <a:uFillTx/>
            </a:endParaRPr>
          </a:p>
        </p:txBody>
      </p:sp>
      <p:sp>
        <p:nvSpPr>
          <p:cNvPr id="3" name="Content Placeholder 2"/>
          <p:cNvSpPr>
            <a:spLocks noGrp="1"/>
          </p:cNvSpPr>
          <p:nvPr>
            <p:ph idx="1"/>
          </p:nvPr>
        </p:nvSpPr>
        <p:spPr/>
        <p:txBody>
          <a:bodyPr/>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4" name="Date Placeholder 3"/>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7" name="Rectangle 6"/>
          <p:cNvSpPr>
            <a:spLocks/>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uFillTx/>
              </a:defRPr>
            </a:lvl1pPr>
          </a:lstStyle>
          <a:p>
            <a:r>
              <a:rPr lang="sv-SE">
                <a:uFillTx/>
              </a:rPr>
              <a:t>Klicka här för att ändra mall för rubrikformat</a:t>
            </a:r>
            <a:endParaRPr lang="en-US" dirty="0">
              <a:uFillTx/>
            </a:endParaRP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sv-SE">
                <a:uFillTx/>
              </a:rPr>
              <a:t>Redigera format för bakgrundstext</a:t>
            </a:r>
          </a:p>
        </p:txBody>
      </p:sp>
      <p:sp>
        <p:nvSpPr>
          <p:cNvPr id="4" name="Date Placeholder 3"/>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sv-SE">
                <a:uFillTx/>
              </a:rPr>
              <a:t>Klicka här för att ändra mall för rubrikformat</a:t>
            </a:r>
            <a:endParaRPr lang="en-US" dirty="0">
              <a:uFillTx/>
            </a:endParaRPr>
          </a:p>
        </p:txBody>
      </p:sp>
      <p:sp>
        <p:nvSpPr>
          <p:cNvPr id="3" name="Content Placeholder 2"/>
          <p:cNvSpPr>
            <a:spLocks noGrp="1"/>
          </p:cNvSpPr>
          <p:nvPr>
            <p:ph sz="half" idx="1"/>
          </p:nvPr>
        </p:nvSpPr>
        <p:spPr>
          <a:xfrm>
            <a:off x="1024128" y="2286000"/>
            <a:ext cx="4754880" cy="4023360"/>
          </a:xfrm>
        </p:spPr>
        <p:txBody>
          <a:bodyPr/>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4" name="Content Placeholder 3"/>
          <p:cNvSpPr>
            <a:spLocks noGrp="1"/>
          </p:cNvSpPr>
          <p:nvPr>
            <p:ph sz="half" idx="2"/>
          </p:nvPr>
        </p:nvSpPr>
        <p:spPr>
          <a:xfrm>
            <a:off x="5989320" y="2286000"/>
            <a:ext cx="4754880" cy="4023360"/>
          </a:xfrm>
        </p:spPr>
        <p:txBody>
          <a:bodyPr/>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5" name="Date Placeholder 4"/>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sv-SE">
                <a:uFillTx/>
              </a:rPr>
              <a:t>Klicka här för att ändra mall för rubrikformat</a:t>
            </a:r>
            <a:endParaRPr lang="en-US" dirty="0">
              <a:uFillTx/>
            </a:endParaRP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uFillTx/>
                <a:latin typeface="+mn-lt"/>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sv-SE">
                <a:uFillTx/>
              </a:rPr>
              <a:t>Redigera format för bakgrundstext</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uFillTx/>
                <a:latin typeface="+mn-lt"/>
                <a:ea typeface="+mn-ea"/>
                <a:cs typeface="+mn-cs"/>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marL="0" lvl="0" indent="0" algn="l" defTabSz="914400" rtl="0" eaLnBrk="1" latinLnBrk="0" hangingPunct="1">
              <a:lnSpc>
                <a:spcPct val="90000"/>
              </a:lnSpc>
              <a:spcBef>
                <a:spcPts val="1800"/>
              </a:spcBef>
              <a:buNone/>
            </a:pPr>
            <a:r>
              <a:rPr lang="sv-SE">
                <a:uFillTx/>
              </a:rPr>
              <a:t>Redigera format för bakgrundstext</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7" name="Date Placeholder 6"/>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8" name="Footer Placeholder 7"/>
          <p:cNvSpPr>
            <a:spLocks noGrp="1"/>
          </p:cNvSpPr>
          <p:nvPr>
            <p:ph type="ftr" sz="quarter" idx="11"/>
          </p:nvPr>
        </p:nvSpPr>
        <p:spPr/>
        <p:txBody>
          <a:bodyPr/>
          <a:lstStyle/>
          <a:p>
            <a:endParaRPr lang="en-US" dirty="0">
              <a:uFillTx/>
            </a:endParaRPr>
          </a:p>
        </p:txBody>
      </p:sp>
      <p:sp>
        <p:nvSpPr>
          <p:cNvPr id="9" name="Slide Number Placeholder 8"/>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uFillTx/>
              </a:rPr>
              <a:t>Klicka här för att ändra mall för rubrikformat</a:t>
            </a:r>
            <a:endParaRPr lang="en-US" dirty="0">
              <a:uFillTx/>
            </a:endParaRPr>
          </a:p>
        </p:txBody>
      </p:sp>
      <p:sp>
        <p:nvSpPr>
          <p:cNvPr id="3" name="Date Placeholder 2"/>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4" name="Footer Placeholder 3"/>
          <p:cNvSpPr>
            <a:spLocks noGrp="1"/>
          </p:cNvSpPr>
          <p:nvPr>
            <p:ph type="ftr" sz="quarter" idx="11"/>
          </p:nvPr>
        </p:nvSpPr>
        <p:spPr/>
        <p:txBody>
          <a:bodyPr/>
          <a:lstStyle/>
          <a:p>
            <a:endParaRPr lang="en-US" dirty="0">
              <a:uFillTx/>
            </a:endParaRPr>
          </a:p>
        </p:txBody>
      </p:sp>
      <p:sp>
        <p:nvSpPr>
          <p:cNvPr id="5" name="Slide Number Placeholder 4"/>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3" name="Footer Placeholder 2"/>
          <p:cNvSpPr>
            <a:spLocks noGrp="1"/>
          </p:cNvSpPr>
          <p:nvPr>
            <p:ph type="ftr" sz="quarter" idx="11"/>
          </p:nvPr>
        </p:nvSpPr>
        <p:spPr/>
        <p:txBody>
          <a:bodyPr/>
          <a:lstStyle/>
          <a:p>
            <a:endParaRPr lang="en-US" dirty="0">
              <a:uFillTx/>
            </a:endParaRPr>
          </a:p>
        </p:txBody>
      </p:sp>
      <p:sp>
        <p:nvSpPr>
          <p:cNvPr id="4" name="Slide Number Placeholder 3"/>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uFillTx/>
              </a:defRPr>
            </a:lvl1pPr>
          </a:lstStyle>
          <a:p>
            <a:r>
              <a:rPr lang="sv-SE">
                <a:uFillTx/>
              </a:rPr>
              <a:t>Klicka här för att ändra mall för rubrikformat</a:t>
            </a:r>
            <a:endParaRPr lang="en-US" dirty="0">
              <a:uFillTx/>
            </a:endParaRPr>
          </a:p>
        </p:txBody>
      </p:sp>
      <p:sp>
        <p:nvSpPr>
          <p:cNvPr id="3" name="Content Placeholder 2"/>
          <p:cNvSpPr>
            <a:spLocks noGrp="1"/>
          </p:cNvSpPr>
          <p:nvPr>
            <p:ph idx="1"/>
          </p:nvPr>
        </p:nvSpPr>
        <p:spPr>
          <a:xfrm>
            <a:off x="5715000" y="822960"/>
            <a:ext cx="5678424" cy="5184648"/>
          </a:xfrm>
        </p:spPr>
        <p:txBody>
          <a:bodyPr/>
          <a:lstStyle>
            <a:lvl1pPr>
              <a:defRPr sz="2400">
                <a:uFillTx/>
              </a:defRPr>
            </a:lvl1pPr>
            <a:lvl2pPr>
              <a:defRPr sz="2000">
                <a:uFillTx/>
              </a:defRPr>
            </a:lvl2pPr>
            <a:lvl3pPr>
              <a:defRPr sz="16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sv-SE">
                <a:uFillTx/>
              </a:rPr>
              <a:t>Redigera format för bakgrundstext</a:t>
            </a:r>
          </a:p>
        </p:txBody>
      </p:sp>
      <p:sp>
        <p:nvSpPr>
          <p:cNvPr id="5" name="Date Placeholder 4"/>
          <p:cNvSpPr>
            <a:spLocks noGrp="1"/>
          </p:cNvSpPr>
          <p:nvPr>
            <p:ph type="dt" sz="half" idx="10"/>
          </p:nvPr>
        </p:nvSpPr>
        <p:spPr/>
        <p:txBody>
          <a:bodyPr/>
          <a:lstStyle/>
          <a:p>
            <a:fld id="{96DFF08F-DC6B-4601-B491-B0F83F6DD2DA}" type="datetimeFigureOut">
              <a:rPr lang="en-US" dirty="0">
                <a:uFillTx/>
              </a:rPr>
              <a:t>7/17/2018</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4FAB73BC-B049-4115-A692-8D63A059BFB8}" type="slidenum">
              <a:rPr lang="en-US" dirty="0">
                <a:uFillTx/>
              </a:rPr>
              <a:t>‹#›</a:t>
            </a:fld>
            <a:endParaRPr lang="en-US" dirty="0">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uFillTx/>
              </a:defRPr>
            </a:lvl1pPr>
          </a:lstStyle>
          <a:p>
            <a:r>
              <a:rPr lang="sv-SE">
                <a:uFillTx/>
              </a:rPr>
              <a:t>Klicka här för att ändra mall för rubrikformat</a:t>
            </a:r>
            <a:endParaRPr lang="en-US" dirty="0">
              <a:uFillTx/>
            </a:endParaRP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sv-SE">
                <a:uFillTx/>
              </a:rPr>
              <a:t>Klicka på ikonen för att lägga till en bild</a:t>
            </a:r>
            <a:endParaRPr lang="en-US" dirty="0">
              <a:uFillTx/>
            </a:endParaRP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sv-SE">
                <a:uFillTx/>
              </a:rPr>
              <a:t>Redigera format för bakgrundstext</a:t>
            </a:r>
          </a:p>
        </p:txBody>
      </p:sp>
      <p:sp>
        <p:nvSpPr>
          <p:cNvPr id="5" name="Date Placeholder 4"/>
          <p:cNvSpPr>
            <a:spLocks noGrp="1"/>
          </p:cNvSpPr>
          <p:nvPr>
            <p:ph type="dt" sz="half" idx="10"/>
          </p:nvPr>
        </p:nvSpPr>
        <p:spPr/>
        <p:txBody>
          <a:bodyPr/>
          <a:lstStyle/>
          <a:p>
            <a:fld id="{C7616CA0-919D-4A49-9C8A-62FDFB3A5183}" type="datetimeFigureOut">
              <a:rPr lang="en-US" dirty="0">
                <a:uFillTx/>
              </a:rPr>
              <a:t>7/17/2018</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867E5644-1E61-4311-A31E-84CB9C7AA8A9}" type="slidenum">
              <a:rPr lang="en-US" dirty="0">
                <a:uFillTx/>
              </a:rPr>
              <a:t>‹#›</a:t>
            </a:fld>
            <a:endParaRPr lang="en-US" dirty="0">
              <a:uFillTx/>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sv-SE">
                <a:uFillTx/>
              </a:rPr>
              <a:t>Klicka här för att ändra mall för rubrikformat</a:t>
            </a:r>
            <a:endParaRPr lang="en-US" dirty="0">
              <a:uFillTx/>
            </a:endParaRP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sv-SE">
                <a:uFillTx/>
              </a:rPr>
              <a:t>Redigera format för bakgrundstext</a:t>
            </a:r>
          </a:p>
          <a:p>
            <a:pPr lvl="1"/>
            <a:r>
              <a:rPr lang="sv-SE">
                <a:uFillTx/>
              </a:rPr>
              <a:t>Nivå två</a:t>
            </a:r>
          </a:p>
          <a:p>
            <a:pPr lvl="2"/>
            <a:r>
              <a:rPr lang="sv-SE">
                <a:uFillTx/>
              </a:rPr>
              <a:t>Nivå tre</a:t>
            </a:r>
          </a:p>
          <a:p>
            <a:pPr lvl="3"/>
            <a:r>
              <a:rPr lang="sv-SE">
                <a:uFillTx/>
              </a:rPr>
              <a:t>Nivå fyra</a:t>
            </a:r>
          </a:p>
          <a:p>
            <a:pPr lvl="4"/>
            <a:r>
              <a:rPr lang="sv-SE">
                <a:uFillTx/>
              </a:rPr>
              <a:t>Nivå fem</a:t>
            </a:r>
            <a:endParaRPr lang="en-US" dirty="0">
              <a:uFillTx/>
            </a:endParaRP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uFillTx/>
                <a:latin typeface="+mj-lt"/>
              </a:defRPr>
            </a:lvl1pPr>
          </a:lstStyle>
          <a:p>
            <a:fld id="{96DFF08F-DC6B-4601-B491-B0F83F6DD2DA}" type="datetimeFigureOut">
              <a:rPr lang="en-US" dirty="0">
                <a:uFillTx/>
              </a:rPr>
              <a:pPr/>
              <a:t>7/17/2018</a:t>
            </a:fld>
            <a:endParaRPr lang="en-US" dirty="0">
              <a:uFillTx/>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uFillTx/>
                <a:latin typeface="+mj-lt"/>
              </a:defRPr>
            </a:lvl1pPr>
          </a:lstStyle>
          <a:p>
            <a:endParaRPr lang="en-US" dirty="0">
              <a:uFillTx/>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uFillTx/>
                <a:latin typeface="+mj-lt"/>
              </a:defRPr>
            </a:lvl1pPr>
          </a:lstStyle>
          <a:p>
            <a:fld id="{4FAB73BC-B049-4115-A692-8D63A059BFB8}" type="slidenum">
              <a:rPr lang="en-US" dirty="0">
                <a:uFillTx/>
              </a:rPr>
              <a:pPr/>
              <a:t>‹#›</a:t>
            </a:fld>
            <a:endParaRPr lang="en-US" dirty="0">
              <a:uFillTx/>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uFillTx/>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uFillTx/>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uFillTx/>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81000" y="4954805"/>
            <a:ext cx="7772400" cy="1463040"/>
          </a:xfrm>
        </p:spPr>
        <p:txBody>
          <a:bodyPr/>
          <a:lstStyle/>
          <a:p>
            <a:r>
              <a:rPr lang="sv-SE" dirty="0">
                <a:uFillTx/>
              </a:rPr>
              <a:t>Kropsspråk och hur man gör ett bra intryck</a:t>
            </a:r>
          </a:p>
        </p:txBody>
      </p:sp>
      <p:sp>
        <p:nvSpPr>
          <p:cNvPr id="3" name="Underrubrik 2"/>
          <p:cNvSpPr>
            <a:spLocks noGrp="1"/>
          </p:cNvSpPr>
          <p:nvPr>
            <p:ph type="subTitle" idx="1"/>
          </p:nvPr>
        </p:nvSpPr>
        <p:spPr>
          <a:xfrm>
            <a:off x="8610600" y="4960137"/>
            <a:ext cx="3200400" cy="1104997"/>
          </a:xfrm>
        </p:spPr>
        <p:txBody>
          <a:bodyPr/>
          <a:lstStyle/>
          <a:p>
            <a:r>
              <a:rPr lang="sv-SE" dirty="0">
                <a:uFillTx/>
              </a:rPr>
              <a:t>eLearning Studios</a:t>
            </a:r>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495" y="6156897"/>
            <a:ext cx="1827102" cy="521896"/>
          </a:xfrm>
          <a:prstGeom prst="rect">
            <a:avLst/>
          </a:prstGeom>
        </p:spPr>
      </p:pic>
      <p:pic>
        <p:nvPicPr>
          <p:cNvPr id="8"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791" y="4243401"/>
            <a:ext cx="1259047" cy="10835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814" y="383584"/>
            <a:ext cx="7310573" cy="4032070"/>
          </a:xfrm>
          <a:prstGeom prst="rect">
            <a:avLst/>
          </a:prstGeom>
          <a:effectLst>
            <a:outerShdw blurRad="76200" dir="13500000" sy="23000" kx="1200000" algn="br" rotWithShape="0">
              <a:srgbClr val="000000">
                <a:alpha val="2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61132" y="1544681"/>
            <a:ext cx="2281035" cy="4726317"/>
          </a:xfrm>
          <a:prstGeom prst="rect">
            <a:avLst/>
          </a:prstGeom>
        </p:spPr>
      </p:pic>
      <p:sp>
        <p:nvSpPr>
          <p:cNvPr id="2" name="Title 1"/>
          <p:cNvSpPr>
            <a:spLocks noGrp="1"/>
          </p:cNvSpPr>
          <p:nvPr>
            <p:ph type="title"/>
          </p:nvPr>
        </p:nvSpPr>
        <p:spPr>
          <a:xfrm>
            <a:off x="1024127" y="585216"/>
            <a:ext cx="10508509" cy="1499616"/>
          </a:xfrm>
        </p:spPr>
        <p:txBody>
          <a:bodyPr/>
          <a:lstStyle/>
          <a:p>
            <a:r>
              <a:rPr lang="en-GB" dirty="0">
                <a:uFillTx/>
              </a:rPr>
              <a:t>TECKEN PÅ SJÄLVSÄKERHET &amp; MAKT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643" y="1709056"/>
            <a:ext cx="3140777" cy="470881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54351" y="2096293"/>
            <a:ext cx="1147665" cy="433704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703" y="2104986"/>
            <a:ext cx="3013245" cy="4510846"/>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254854" y="1924244"/>
            <a:ext cx="1677973" cy="4708811"/>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92050" y="2257758"/>
            <a:ext cx="1635525" cy="4160109"/>
          </a:xfrm>
          <a:prstGeom prst="rect">
            <a:avLst/>
          </a:prstGeom>
        </p:spPr>
      </p:pic>
      <p:sp>
        <p:nvSpPr>
          <p:cNvPr id="22" name="TextBox 21"/>
          <p:cNvSpPr txBox="1">
            <a:spLocks/>
          </p:cNvSpPr>
          <p:nvPr/>
        </p:nvSpPr>
        <p:spPr>
          <a:xfrm>
            <a:off x="940620" y="2186024"/>
            <a:ext cx="3559160" cy="3754874"/>
          </a:xfrm>
          <a:prstGeom prst="rect">
            <a:avLst/>
          </a:prstGeom>
          <a:noFill/>
        </p:spPr>
        <p:txBody>
          <a:bodyPr wrap="square" rtlCol="0">
            <a:spAutoFit/>
          </a:bodyPr>
          <a:lstStyle/>
          <a:p>
            <a:r>
              <a:rPr lang="en-GB" sz="1400" dirty="0">
                <a:uFillTx/>
              </a:rPr>
              <a:t>Konstant ögonkontakt</a:t>
            </a:r>
          </a:p>
          <a:p>
            <a:endParaRPr lang="en-GB" sz="1400" dirty="0">
              <a:uFillTx/>
            </a:endParaRPr>
          </a:p>
          <a:p>
            <a:r>
              <a:rPr lang="en-GB" sz="1400" dirty="0">
                <a:uFillTx/>
              </a:rPr>
              <a:t>Rör sig säkert och tvekar sällan eller aldrig</a:t>
            </a:r>
          </a:p>
          <a:p>
            <a:endParaRPr lang="en-GB" sz="1400" dirty="0">
              <a:uFillTx/>
            </a:endParaRPr>
          </a:p>
          <a:p>
            <a:r>
              <a:rPr lang="en-GB" sz="1400" dirty="0">
                <a:uFillTx/>
              </a:rPr>
              <a:t>Framskjutet bröst</a:t>
            </a:r>
          </a:p>
          <a:p>
            <a:endParaRPr lang="en-GB" sz="1400" dirty="0">
              <a:uFillTx/>
            </a:endParaRPr>
          </a:p>
          <a:p>
            <a:r>
              <a:rPr lang="en-GB" sz="1400" dirty="0">
                <a:uFillTx/>
              </a:rPr>
              <a:t>Hakan lätt uppåt</a:t>
            </a:r>
          </a:p>
          <a:p>
            <a:endParaRPr lang="en-GB" sz="1400" dirty="0">
              <a:uFillTx/>
            </a:endParaRPr>
          </a:p>
          <a:p>
            <a:r>
              <a:rPr lang="en-GB" sz="1400" dirty="0">
                <a:uFillTx/>
              </a:rPr>
              <a:t>Händerna bakom ryggen</a:t>
            </a:r>
          </a:p>
          <a:p>
            <a:endParaRPr lang="en-GB" sz="1400" dirty="0">
              <a:uFillTx/>
            </a:endParaRPr>
          </a:p>
          <a:p>
            <a:r>
              <a:rPr lang="en-GB" sz="1400" dirty="0">
                <a:uFillTx/>
              </a:rPr>
              <a:t>Händerna på höfterna</a:t>
            </a:r>
          </a:p>
          <a:p>
            <a:endParaRPr lang="en-GB" sz="1400" dirty="0">
              <a:uFillTx/>
            </a:endParaRPr>
          </a:p>
          <a:p>
            <a:r>
              <a:rPr lang="en-GB" sz="1400" dirty="0">
                <a:uFillTx/>
              </a:rPr>
              <a:t>Lutar sig bakåt med händerna bakom nacken</a:t>
            </a:r>
          </a:p>
          <a:p>
            <a:endParaRPr lang="en-GB" sz="1400" dirty="0">
              <a:uFillTx/>
            </a:endParaRPr>
          </a:p>
          <a:p>
            <a:r>
              <a:rPr lang="en-GB" sz="1400" dirty="0">
                <a:uFillTx/>
              </a:rPr>
              <a:t>Kraftfull armpending när de gårl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solidFill>
                  <a:schemeClr val="tx2"/>
                </a:solidFill>
                <a:uFillTx/>
              </a:rPr>
              <a:t>TECKEN PÅ NEVOSITET OCH SPÄNNING</a:t>
            </a:r>
          </a:p>
        </p:txBody>
      </p:sp>
      <p:sp>
        <p:nvSpPr>
          <p:cNvPr id="3" name="Rectangle 2"/>
          <p:cNvSpPr>
            <a:spLocks/>
          </p:cNvSpPr>
          <p:nvPr/>
        </p:nvSpPr>
        <p:spPr>
          <a:xfrm>
            <a:off x="1024127" y="2084832"/>
            <a:ext cx="6096000" cy="4185761"/>
          </a:xfrm>
          <a:prstGeom prst="rect">
            <a:avLst/>
          </a:prstGeom>
        </p:spPr>
        <p:txBody>
          <a:bodyPr>
            <a:spAutoFit/>
          </a:bodyPr>
          <a:lstStyle/>
          <a:p>
            <a:r>
              <a:rPr lang="en-GB" sz="1400" dirty="0">
                <a:uFillTx/>
              </a:rPr>
              <a:t>Knäppta händer (som i bön)</a:t>
            </a:r>
          </a:p>
          <a:p>
            <a:endParaRPr lang="en-GB" sz="1400" dirty="0">
              <a:uFillTx/>
            </a:endParaRPr>
          </a:p>
          <a:p>
            <a:r>
              <a:rPr lang="en-GB" sz="1400" dirty="0">
                <a:uFillTx/>
              </a:rPr>
              <a:t>Knutna eller sammanpressade händer</a:t>
            </a:r>
          </a:p>
          <a:p>
            <a:endParaRPr lang="en-GB" sz="1400" dirty="0">
              <a:uFillTx/>
            </a:endParaRPr>
          </a:p>
          <a:p>
            <a:r>
              <a:rPr lang="en-GB" sz="1400" dirty="0">
                <a:uFillTx/>
              </a:rPr>
              <a:t>Stampar lätt med fötterna</a:t>
            </a:r>
          </a:p>
          <a:p>
            <a:endParaRPr lang="en-GB" sz="1400" dirty="0">
              <a:uFillTx/>
            </a:endParaRPr>
          </a:p>
          <a:p>
            <a:r>
              <a:rPr lang="en-GB" sz="1400" dirty="0">
                <a:uFillTx/>
              </a:rPr>
              <a:t>Talar snabbt med ett högt tonläge. Stammar och/eller kommer av sig</a:t>
            </a:r>
          </a:p>
          <a:p>
            <a:endParaRPr lang="en-GB" sz="1400" dirty="0">
              <a:uFillTx/>
            </a:endParaRPr>
          </a:p>
          <a:p>
            <a:r>
              <a:rPr lang="en-GB" sz="1400" dirty="0">
                <a:uFillTx/>
              </a:rPr>
              <a:t>Ständiga hostningar, harklingar och sväljningar</a:t>
            </a:r>
          </a:p>
          <a:p>
            <a:endParaRPr lang="en-GB" sz="1400" dirty="0">
              <a:uFillTx/>
            </a:endParaRPr>
          </a:p>
          <a:p>
            <a:r>
              <a:rPr lang="en-GB" sz="1400" dirty="0">
                <a:uFillTx/>
              </a:rPr>
              <a:t>Korsande armar med händerna runt biceps</a:t>
            </a:r>
          </a:p>
          <a:p>
            <a:endParaRPr lang="en-GB" sz="1400" dirty="0">
              <a:uFillTx/>
            </a:endParaRPr>
          </a:p>
          <a:p>
            <a:r>
              <a:rPr lang="en-GB" sz="1400" dirty="0">
                <a:uFillTx/>
              </a:rPr>
              <a:t>Ståendes med benen i kors</a:t>
            </a:r>
          </a:p>
          <a:p>
            <a:endParaRPr lang="en-GB" sz="1400" dirty="0">
              <a:uFillTx/>
            </a:endParaRPr>
          </a:p>
          <a:p>
            <a:r>
              <a:rPr lang="en-GB" sz="1400" dirty="0">
                <a:uFillTx/>
              </a:rPr>
              <a:t>Svagt handslag med handflatan uppåt</a:t>
            </a:r>
          </a:p>
          <a:p>
            <a:endParaRPr lang="en-GB" sz="1400" dirty="0">
              <a:uFillTx/>
            </a:endParaRPr>
          </a:p>
          <a:p>
            <a:r>
              <a:rPr lang="en-GB" sz="1400" dirty="0">
                <a:uFillTx/>
              </a:rPr>
              <a:t>Lite eller ingen öongkontakt</a:t>
            </a:r>
          </a:p>
          <a:p>
            <a:endParaRPr lang="en-GB" sz="1400" dirty="0">
              <a:uFillTx/>
            </a:endParaRPr>
          </a:p>
          <a:p>
            <a:r>
              <a:rPr lang="en-GB" sz="1400" dirty="0">
                <a:uFillTx/>
              </a:rPr>
              <a:t>Korsande anklar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1104" y="681101"/>
            <a:ext cx="1378620" cy="20668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188" y="4975772"/>
            <a:ext cx="2070460" cy="13809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2124" y="4552409"/>
            <a:ext cx="1873686" cy="18043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0648" y="2896513"/>
            <a:ext cx="2259942" cy="15073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148" y="1813486"/>
            <a:ext cx="1671604" cy="2517476"/>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753860" y="4177712"/>
            <a:ext cx="1708280" cy="217905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8607" y="2583760"/>
            <a:ext cx="1493327" cy="223887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solidFill>
                  <a:schemeClr val="tx2"/>
                </a:solidFill>
                <a:uFillTx/>
              </a:rPr>
              <a:t>TECKEN PÅ ATT NÅGON KANSKE LJUGER</a:t>
            </a:r>
          </a:p>
        </p:txBody>
      </p:sp>
      <p:sp>
        <p:nvSpPr>
          <p:cNvPr id="4" name="Rectangle 3"/>
          <p:cNvSpPr>
            <a:spLocks/>
          </p:cNvSpPr>
          <p:nvPr/>
        </p:nvSpPr>
        <p:spPr>
          <a:xfrm>
            <a:off x="937053" y="1817203"/>
            <a:ext cx="6096000" cy="4616648"/>
          </a:xfrm>
          <a:prstGeom prst="rect">
            <a:avLst/>
          </a:prstGeom>
        </p:spPr>
        <p:txBody>
          <a:bodyPr>
            <a:spAutoFit/>
          </a:bodyPr>
          <a:lstStyle/>
          <a:p>
            <a:r>
              <a:rPr lang="en-GB" sz="1400" i="0" dirty="0">
                <a:uFillTx/>
              </a:rPr>
              <a:t>Talar</a:t>
            </a:r>
            <a:r>
              <a:rPr lang="en-GB" sz="1400" i="1" dirty="0">
                <a:uFillTx/>
              </a:rPr>
              <a:t> </a:t>
            </a:r>
            <a:r>
              <a:rPr lang="en-GB" sz="1400" i="0" dirty="0">
                <a:uFillTx/>
              </a:rPr>
              <a:t>snabbt</a:t>
            </a:r>
            <a:r>
              <a:rPr lang="en-GB" sz="1400" i="1" dirty="0">
                <a:uFillTx/>
              </a:rPr>
              <a:t> </a:t>
            </a:r>
            <a:r>
              <a:rPr lang="en-GB" sz="1400" i="0" dirty="0">
                <a:uFillTx/>
              </a:rPr>
              <a:t>och</a:t>
            </a:r>
            <a:r>
              <a:rPr lang="en-GB" sz="1400" i="1" dirty="0">
                <a:uFillTx/>
              </a:rPr>
              <a:t> </a:t>
            </a:r>
            <a:r>
              <a:rPr lang="en-GB" sz="1400" i="0" dirty="0">
                <a:uFillTx/>
              </a:rPr>
              <a:t>i</a:t>
            </a:r>
            <a:r>
              <a:rPr lang="en-GB" sz="1400" i="1" dirty="0">
                <a:uFillTx/>
              </a:rPr>
              <a:t> </a:t>
            </a:r>
            <a:r>
              <a:rPr lang="en-GB" sz="1400" i="0" dirty="0">
                <a:uFillTx/>
              </a:rPr>
              <a:t>högt</a:t>
            </a:r>
            <a:r>
              <a:rPr lang="en-GB" sz="1400" i="1" dirty="0">
                <a:uFillTx/>
              </a:rPr>
              <a:t> </a:t>
            </a:r>
            <a:r>
              <a:rPr lang="en-GB" sz="1400" i="0" dirty="0">
                <a:uFillTx/>
              </a:rPr>
              <a:t>tonläge</a:t>
            </a:r>
          </a:p>
          <a:p>
            <a:endParaRPr lang="en-GB" sz="1400" i="0" dirty="0">
              <a:uFillTx/>
            </a:endParaRPr>
          </a:p>
          <a:p>
            <a:r>
              <a:rPr lang="en-GB" sz="1400" i="0" dirty="0">
                <a:uFillTx/>
              </a:rPr>
              <a:t>Ständiga hostningar, harklingar och sväljningar</a:t>
            </a:r>
          </a:p>
          <a:p>
            <a:endParaRPr lang="en-GB" sz="1400" dirty="0">
              <a:uFillTx/>
            </a:endParaRPr>
          </a:p>
          <a:p>
            <a:r>
              <a:rPr lang="en-GB" sz="1400" dirty="0">
                <a:uFillTx/>
              </a:rPr>
              <a:t>Slickar sig ofta om läpparna</a:t>
            </a:r>
          </a:p>
          <a:p>
            <a:endParaRPr lang="en-GB" sz="1400" dirty="0">
              <a:uFillTx/>
            </a:endParaRPr>
          </a:p>
          <a:p>
            <a:r>
              <a:rPr lang="en-GB" sz="1400" dirty="0">
                <a:uFillTx/>
              </a:rPr>
              <a:t>Blinkar ofta</a:t>
            </a:r>
          </a:p>
          <a:p>
            <a:endParaRPr lang="en-GB" sz="1400" dirty="0">
              <a:uFillTx/>
            </a:endParaRPr>
          </a:p>
          <a:p>
            <a:r>
              <a:rPr lang="en-GB" sz="1400" dirty="0">
                <a:uFillTx/>
              </a:rPr>
              <a:t>Armarna korsade i brösthöjdl</a:t>
            </a:r>
          </a:p>
          <a:p>
            <a:endParaRPr lang="en-GB" sz="1400" dirty="0">
              <a:uFillTx/>
            </a:endParaRPr>
          </a:p>
          <a:p>
            <a:r>
              <a:rPr lang="en-GB" sz="1400" dirty="0">
                <a:uFillTx/>
              </a:rPr>
              <a:t>Rör sig ofta på halsen</a:t>
            </a:r>
          </a:p>
          <a:p>
            <a:endParaRPr lang="en-GB" sz="1400" dirty="0">
              <a:uFillTx/>
            </a:endParaRPr>
          </a:p>
          <a:p>
            <a:r>
              <a:rPr lang="en-GB" sz="1400" dirty="0">
                <a:uFillTx/>
              </a:rPr>
              <a:t>Rör sig ofta i ansiktet, försöker täcka över mun, näsa och öron</a:t>
            </a:r>
          </a:p>
          <a:p>
            <a:endParaRPr lang="en-GB" sz="1400" dirty="0">
              <a:uFillTx/>
            </a:endParaRPr>
          </a:p>
          <a:p>
            <a:r>
              <a:rPr lang="en-GB" sz="1400" dirty="0">
                <a:uFillTx/>
              </a:rPr>
              <a:t>Kliar sig på halsen eller på bakhuvudet</a:t>
            </a:r>
          </a:p>
          <a:p>
            <a:endParaRPr lang="en-GB" sz="1400" dirty="0">
              <a:uFillTx/>
            </a:endParaRPr>
          </a:p>
          <a:p>
            <a:r>
              <a:rPr lang="en-GB" sz="1400" dirty="0">
                <a:uFillTx/>
              </a:rPr>
              <a:t>Stampar med händer och fingrar</a:t>
            </a:r>
          </a:p>
          <a:p>
            <a:endParaRPr lang="en-GB" sz="1400" dirty="0">
              <a:uFillTx/>
            </a:endParaRPr>
          </a:p>
          <a:p>
            <a:r>
              <a:rPr lang="en-GB" sz="1400" dirty="0">
                <a:uFillTx/>
              </a:rPr>
              <a:t>Tittar ofta ner i marken och rycker på axlarna </a:t>
            </a:r>
          </a:p>
          <a:p>
            <a:endParaRPr lang="en-GB" sz="1400" dirty="0">
              <a:uFillTx/>
            </a:endParaRPr>
          </a:p>
          <a:p>
            <a:r>
              <a:rPr lang="en-GB" sz="1400" dirty="0">
                <a:uFillTx/>
              </a:rPr>
              <a:t>Rör sig mycket och ändrar ofta kroppsställning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90109" y="1796510"/>
            <a:ext cx="2319567" cy="203981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74341" y="1775817"/>
            <a:ext cx="1526187" cy="2081200"/>
          </a:xfrm>
          <a:prstGeom prst="rect">
            <a:avLst/>
          </a:prstGeom>
          <a:ln>
            <a:solidFill>
              <a:schemeClr val="bg1">
                <a:lumMod val="85000"/>
              </a:schemeClr>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86" b="-1310"/>
          <a:stretch/>
        </p:blipFill>
        <p:spPr>
          <a:xfrm>
            <a:off x="6486395" y="3949004"/>
            <a:ext cx="1517302" cy="230497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95910" y="3995601"/>
            <a:ext cx="1972015" cy="225837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269414" y="3995601"/>
            <a:ext cx="1263733" cy="2258375"/>
          </a:xfrm>
          <a:prstGeom prst="rect">
            <a:avLst/>
          </a:prstGeom>
          <a:ln>
            <a:solidFill>
              <a:schemeClr val="bg1">
                <a:lumMod val="85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uFillTx/>
              </a:rPr>
              <a:t>ATT SKAPA SAMHÖRIGHET</a:t>
            </a:r>
          </a:p>
        </p:txBody>
      </p:sp>
      <p:sp>
        <p:nvSpPr>
          <p:cNvPr id="3" name="Rectangle 2"/>
          <p:cNvSpPr>
            <a:spLocks/>
          </p:cNvSpPr>
          <p:nvPr/>
        </p:nvSpPr>
        <p:spPr>
          <a:xfrm>
            <a:off x="1024127" y="1798922"/>
            <a:ext cx="6905296" cy="5262979"/>
          </a:xfrm>
          <a:prstGeom prst="rect">
            <a:avLst/>
          </a:prstGeom>
        </p:spPr>
        <p:txBody>
          <a:bodyPr wrap="square">
            <a:spAutoFit/>
          </a:bodyPr>
          <a:lstStyle/>
          <a:p>
            <a:endParaRPr/>
          </a:p>
          <a:p>
            <a:pPr marL="285750" indent="-285750">
              <a:buFont typeface="Wingdings" panose="05000000000000000000" pitchFamily="2" charset="2"/>
              <a:buChar char="§"/>
            </a:pPr>
            <a:r>
              <a:rPr lang="en-GB" sz="1400" dirty="0">
                <a:solidFill>
                  <a:srgbClr val="2A2A2A"/>
                </a:solidFill>
                <a:uFillTx/>
              </a:rPr>
              <a:t>Sitt lätt framåtlutad, med oborstade armar och ben. Detta är ett öppet kroppsspråk och hjälper både dig och personen du talar med att känna sig avslappnade. </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Titta på personen du talar med ungefär 60% av tiden, men undvik att få dem känna sig obekväma.</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När den andra person pratar, kom i håg att bekräfta att du lyssnar genom att nicka och att verbala affirmationer.</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Le!</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Avänd personen du talar med namn tidigt i diskussionen. Det är inte bara artigt, utan hjälper dig också att kmma ihåg namnet senare.</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Ställ öppna frågor - de kräver mer än ett ”ja” eller ”nej”</a:t>
            </a:r>
          </a:p>
          <a:p>
            <a:pPr marL="285750" indent="-285750">
              <a:buFont typeface="Wingdings" panose="05000000000000000000" pitchFamily="2" charset="2"/>
              <a:buChar char="§"/>
            </a:pPr>
            <a:r>
              <a:rPr lang="en-GB" sz="1400" dirty="0">
                <a:solidFill>
                  <a:srgbClr val="2A2A2A"/>
                </a:solidFill>
                <a:uFillTx/>
              </a:rPr>
              <a:t>Use feedback to summarise, reflect and clarify back to the other person what you think they have said.  This gives opportunity foSammanfatta vad den andra personen har sagt och ge feedback. Detta hjälper att undvika missuppfattningar.</a:t>
            </a:r>
          </a:p>
          <a:p>
            <a:br>
              <a:rPr lang="en-GB" sz="1400" dirty="0">
                <a:solidFill>
                  <a:srgbClr val="2A2A2A"/>
                </a:solidFill>
                <a:uFillTx/>
              </a:rPr>
            </a:br>
            <a:br>
              <a:rPr lang="en-GB" sz="1400" dirty="0">
                <a:uFillTx/>
              </a:rPr>
            </a:br>
            <a:endParaRPr lang="en-GB" sz="1400" dirty="0">
              <a:uFillTx/>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442" y="4006664"/>
            <a:ext cx="3058194" cy="20398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2" y="1798922"/>
            <a:ext cx="3058194" cy="20398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uFillTx/>
              </a:rPr>
              <a:t>ATT SKAPA SAMHÖRIGHET</a:t>
            </a:r>
          </a:p>
        </p:txBody>
      </p:sp>
      <p:sp>
        <p:nvSpPr>
          <p:cNvPr id="4" name="Rectangle 3"/>
          <p:cNvSpPr>
            <a:spLocks/>
          </p:cNvSpPr>
          <p:nvPr/>
        </p:nvSpPr>
        <p:spPr>
          <a:xfrm>
            <a:off x="1024127" y="1850522"/>
            <a:ext cx="6900674" cy="4401205"/>
          </a:xfrm>
          <a:prstGeom prst="rect">
            <a:avLst/>
          </a:prstGeom>
        </p:spPr>
        <p:txBody>
          <a:bodyPr wrap="square">
            <a:spAutoFit/>
          </a:bodyPr>
          <a:lstStyle/>
          <a:p>
            <a:pPr marL="285750" indent="-285750">
              <a:buFont typeface="Wingdings" panose="05000000000000000000" pitchFamily="2" charset="2"/>
              <a:buChar char="§"/>
            </a:pPr>
            <a:r>
              <a:rPr lang="en-GB" sz="1400" dirty="0">
                <a:solidFill>
                  <a:srgbClr val="2A2A2A"/>
                </a:solidFill>
                <a:uFillTx/>
              </a:rPr>
              <a:t>Refera till det personen har sagt tidigare. Hitta gemensamma referenser.</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Visa empati - att du förstår hur en person känner sig, upplever saker och att du kan förstå saker från hans/hennes perspektiv.</a:t>
            </a:r>
            <a:br>
              <a:rPr lang="en-GB" sz="1400" dirty="0">
                <a:solidFill>
                  <a:srgbClr val="2A2A2A"/>
                </a:solidFill>
                <a:uFillTx/>
              </a:rPr>
            </a:b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När du håller med personen om något, säg det och säg också anledning.</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Bygg vidare på personens resonemang.</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Döm inte någon och försök att undvika stereotypa uppfattningar. </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Om du inte håller med om någonting, säg anledningen till detta innan su säger att du inte håller med honom eller henne.</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Erkänn på en gång om du inte vet eller har gjort ett misstag. Att vara ärlig är alltid bäst, och att erkänna misstag hjälper till att bygga tillit.</a:t>
            </a:r>
          </a:p>
          <a:p>
            <a:pPr marL="285750" indent="-285750">
              <a:buFont typeface="Wingdings" panose="05000000000000000000" pitchFamily="2" charset="2"/>
              <a:buChar char="§"/>
            </a:pPr>
            <a:endParaRPr lang="en-GB" sz="1400" dirty="0">
              <a:solidFill>
                <a:srgbClr val="2A2A2A"/>
              </a:solidFill>
              <a:uFillTx/>
            </a:endParaRPr>
          </a:p>
          <a:p>
            <a:pPr marL="285750" indent="-285750">
              <a:buFont typeface="Wingdings" panose="05000000000000000000" pitchFamily="2" charset="2"/>
              <a:buChar char="§"/>
            </a:pPr>
            <a:r>
              <a:rPr lang="en-GB" sz="1400" dirty="0">
                <a:solidFill>
                  <a:srgbClr val="2A2A2A"/>
                </a:solidFill>
                <a:uFillTx/>
              </a:rPr>
              <a:t>Var uppriktig och använd såväl talat som kroppsspråk för att kommunicera.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442" y="3689132"/>
            <a:ext cx="3112344" cy="20790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2" y="1347547"/>
            <a:ext cx="3058194" cy="20398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508509" cy="1499616"/>
          </a:xfrm>
        </p:spPr>
        <p:txBody>
          <a:bodyPr/>
          <a:lstStyle/>
          <a:p>
            <a:r>
              <a:rPr lang="en-GB" dirty="0">
                <a:uFillTx/>
              </a:rPr>
              <a:t>SPEGLING</a:t>
            </a:r>
          </a:p>
        </p:txBody>
      </p:sp>
      <p:sp>
        <p:nvSpPr>
          <p:cNvPr id="8" name="TextBox 7"/>
          <p:cNvSpPr txBox="1">
            <a:spLocks/>
          </p:cNvSpPr>
          <p:nvPr/>
        </p:nvSpPr>
        <p:spPr>
          <a:xfrm>
            <a:off x="1024127" y="2780690"/>
            <a:ext cx="2974781" cy="1477328"/>
          </a:xfrm>
          <a:prstGeom prst="rect">
            <a:avLst/>
          </a:prstGeom>
          <a:noFill/>
        </p:spPr>
        <p:txBody>
          <a:bodyPr wrap="square" rtlCol="0">
            <a:spAutoFit/>
          </a:bodyPr>
          <a:lstStyle/>
          <a:p>
            <a:r>
              <a:rPr lang="en-GB" dirty="0">
                <a:uFillTx/>
              </a:rPr>
              <a:t>Spegling kan skapa ”bra energi” mellan människor, få någon att känna sig bekväm och underlätta samtal</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84319" y="1324793"/>
            <a:ext cx="7569201" cy="43891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uFillTx/>
              </a:rPr>
              <a:t>ATT GÖRA ETT BRA INTRYCK OCH DITT PERSONLIGA VARUMÄRKE</a:t>
            </a:r>
          </a:p>
        </p:txBody>
      </p:sp>
      <p:sp>
        <p:nvSpPr>
          <p:cNvPr id="3" name="TextBox 2"/>
          <p:cNvSpPr txBox="1">
            <a:spLocks/>
          </p:cNvSpPr>
          <p:nvPr/>
        </p:nvSpPr>
        <p:spPr>
          <a:xfrm>
            <a:off x="945327" y="2273687"/>
            <a:ext cx="5255075" cy="2308324"/>
          </a:xfrm>
          <a:prstGeom prst="rect">
            <a:avLst/>
          </a:prstGeom>
          <a:noFill/>
        </p:spPr>
        <p:txBody>
          <a:bodyPr wrap="square" rtlCol="0">
            <a:spAutoFit/>
          </a:bodyPr>
          <a:lstStyle/>
          <a:p>
            <a:r>
              <a:rPr lang="en-GB" dirty="0">
                <a:uFillTx/>
              </a:rPr>
              <a:t>Hur vill du att människor ska minnas dig? </a:t>
            </a:r>
          </a:p>
          <a:p>
            <a:endParaRPr lang="en-GB" dirty="0">
              <a:uFillTx/>
            </a:endParaRPr>
          </a:p>
          <a:p>
            <a:r>
              <a:rPr lang="en-GB" dirty="0">
                <a:uFillTx/>
              </a:rPr>
              <a:t>Hur vill du bli beskriven av andra? </a:t>
            </a:r>
          </a:p>
          <a:p>
            <a:endParaRPr lang="en-GB" dirty="0">
              <a:uFillTx/>
            </a:endParaRPr>
          </a:p>
          <a:p>
            <a:r>
              <a:rPr lang="en-GB" dirty="0">
                <a:uFillTx/>
              </a:rPr>
              <a:t>Vilka är dina bästa drag och vad är du riktigt bra på? </a:t>
            </a:r>
          </a:p>
          <a:p>
            <a:endParaRPr lang="en-GB" dirty="0">
              <a:uFillTx/>
            </a:endParaRPr>
          </a:p>
          <a:p>
            <a:endParaRPr lang="en-GB" dirty="0">
              <a:uFillTx/>
            </a:endParaRPr>
          </a:p>
        </p:txBody>
      </p:sp>
      <p:grpSp>
        <p:nvGrpSpPr>
          <p:cNvPr id="6" name="Group 5"/>
          <p:cNvGrpSpPr/>
          <p:nvPr/>
        </p:nvGrpSpPr>
        <p:grpSpPr>
          <a:xfrm>
            <a:off x="7255835" y="1448905"/>
            <a:ext cx="3667797" cy="2279716"/>
            <a:chOff x="7295576" y="4262487"/>
            <a:chExt cx="3667797" cy="2279716"/>
          </a:xfrm>
        </p:grpSpPr>
        <p:sp>
          <p:nvSpPr>
            <p:cNvPr id="4" name="Oval 3"/>
            <p:cNvSpPr>
              <a:spLocks/>
            </p:cNvSpPr>
            <p:nvPr/>
          </p:nvSpPr>
          <p:spPr>
            <a:xfrm>
              <a:off x="7295576" y="4345757"/>
              <a:ext cx="2328421" cy="2196446"/>
            </a:xfrm>
            <a:prstGeom prst="ellipse">
              <a:avLst/>
            </a:prstGeom>
            <a:solidFill>
              <a:srgbClr val="A9A57C">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uFillTx/>
              </a:endParaRPr>
            </a:p>
          </p:txBody>
        </p:sp>
        <p:sp>
          <p:nvSpPr>
            <p:cNvPr id="7" name="Oval 6"/>
            <p:cNvSpPr>
              <a:spLocks/>
            </p:cNvSpPr>
            <p:nvPr/>
          </p:nvSpPr>
          <p:spPr>
            <a:xfrm>
              <a:off x="8550912" y="4262487"/>
              <a:ext cx="2412461" cy="2279716"/>
            </a:xfrm>
            <a:prstGeom prst="ellipse">
              <a:avLst/>
            </a:prstGeom>
            <a:solidFill>
              <a:srgbClr val="9CBEBD">
                <a:alpha val="54902"/>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uFillTx/>
              </a:endParaRPr>
            </a:p>
          </p:txBody>
        </p:sp>
        <p:sp>
          <p:nvSpPr>
            <p:cNvPr id="5" name="TextBox 4"/>
            <p:cNvSpPr txBox="1">
              <a:spLocks/>
            </p:cNvSpPr>
            <p:nvPr/>
          </p:nvSpPr>
          <p:spPr>
            <a:xfrm>
              <a:off x="9623997" y="4826525"/>
              <a:ext cx="1187808" cy="923330"/>
            </a:xfrm>
            <a:prstGeom prst="rect">
              <a:avLst/>
            </a:prstGeom>
            <a:noFill/>
          </p:spPr>
          <p:txBody>
            <a:bodyPr wrap="square" rtlCol="0">
              <a:spAutoFit/>
            </a:bodyPr>
            <a:lstStyle/>
            <a:p>
              <a:pPr algn="ctr"/>
              <a:r>
                <a:rPr lang="en-GB" dirty="0">
                  <a:solidFill>
                    <a:schemeClr val="accent4">
                      <a:lumMod val="75000"/>
                    </a:schemeClr>
                  </a:solidFill>
                  <a:uFillTx/>
                </a:rPr>
                <a:t>HOW OTHERS SEE YOU</a:t>
              </a:r>
            </a:p>
          </p:txBody>
        </p:sp>
        <p:sp>
          <p:nvSpPr>
            <p:cNvPr id="9" name="TextBox 8"/>
            <p:cNvSpPr txBox="1">
              <a:spLocks/>
            </p:cNvSpPr>
            <p:nvPr/>
          </p:nvSpPr>
          <p:spPr>
            <a:xfrm>
              <a:off x="7363104" y="4940680"/>
              <a:ext cx="1187808" cy="923330"/>
            </a:xfrm>
            <a:prstGeom prst="rect">
              <a:avLst/>
            </a:prstGeom>
            <a:noFill/>
          </p:spPr>
          <p:txBody>
            <a:bodyPr wrap="square" rtlCol="0">
              <a:spAutoFit/>
            </a:bodyPr>
            <a:lstStyle/>
            <a:p>
              <a:pPr algn="ctr"/>
              <a:r>
                <a:rPr lang="en-GB" dirty="0">
                  <a:solidFill>
                    <a:schemeClr val="accent4">
                      <a:lumMod val="75000"/>
                    </a:schemeClr>
                  </a:solidFill>
                  <a:uFillTx/>
                </a:rPr>
                <a:t>HOW YOU SEE YOURSELF</a:t>
              </a:r>
            </a:p>
          </p:txBody>
        </p:sp>
        <p:sp>
          <p:nvSpPr>
            <p:cNvPr id="10" name="TextBox 9"/>
            <p:cNvSpPr txBox="1">
              <a:spLocks/>
            </p:cNvSpPr>
            <p:nvPr/>
          </p:nvSpPr>
          <p:spPr>
            <a:xfrm>
              <a:off x="8521092" y="4962284"/>
              <a:ext cx="1187808" cy="830997"/>
            </a:xfrm>
            <a:prstGeom prst="rect">
              <a:avLst/>
            </a:prstGeom>
            <a:noFill/>
          </p:spPr>
          <p:txBody>
            <a:bodyPr wrap="square" rtlCol="0">
              <a:spAutoFit/>
            </a:bodyPr>
            <a:lstStyle/>
            <a:p>
              <a:pPr algn="ctr"/>
              <a:r>
                <a:rPr lang="en-GB" sz="1600" b="1" dirty="0">
                  <a:solidFill>
                    <a:srgbClr val="A36D75"/>
                  </a:solidFill>
                  <a:uFillTx/>
                </a:rPr>
                <a:t>YOUR PERSONAL BRAND</a:t>
              </a:r>
            </a:p>
          </p:txBody>
        </p:sp>
      </p:grpSp>
      <p:grpSp>
        <p:nvGrpSpPr>
          <p:cNvPr id="28" name="Group 27"/>
          <p:cNvGrpSpPr/>
          <p:nvPr/>
        </p:nvGrpSpPr>
        <p:grpSpPr>
          <a:xfrm>
            <a:off x="6368545" y="4211236"/>
            <a:ext cx="5293842" cy="2217358"/>
            <a:chOff x="6602158" y="4296564"/>
            <a:chExt cx="5293842" cy="2217358"/>
          </a:xfrm>
        </p:grpSpPr>
        <p:sp>
          <p:nvSpPr>
            <p:cNvPr id="8" name="Rounded Rectangle 7"/>
            <p:cNvSpPr>
              <a:spLocks/>
            </p:cNvSpPr>
            <p:nvPr/>
          </p:nvSpPr>
          <p:spPr>
            <a:xfrm>
              <a:off x="7857479" y="4296564"/>
              <a:ext cx="2931736" cy="7258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rgbClr val="A36D75"/>
                  </a:solidFill>
                  <a:uFillTx/>
                </a:rPr>
                <a:t>YOUR BRAND</a:t>
              </a:r>
            </a:p>
          </p:txBody>
        </p:sp>
        <p:sp>
          <p:nvSpPr>
            <p:cNvPr id="11" name="Oval 10"/>
            <p:cNvSpPr>
              <a:spLocks/>
            </p:cNvSpPr>
            <p:nvPr/>
          </p:nvSpPr>
          <p:spPr>
            <a:xfrm>
              <a:off x="6602158" y="5335572"/>
              <a:ext cx="1187777" cy="117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uFillTx/>
                </a:rPr>
                <a:t>Your</a:t>
              </a:r>
            </a:p>
            <a:p>
              <a:pPr algn="ctr"/>
              <a:r>
                <a:rPr lang="en-GB" dirty="0">
                  <a:uFillTx/>
                </a:rPr>
                <a:t>IMAGE</a:t>
              </a:r>
            </a:p>
          </p:txBody>
        </p:sp>
        <p:grpSp>
          <p:nvGrpSpPr>
            <p:cNvPr id="13" name="Group 12"/>
            <p:cNvGrpSpPr/>
            <p:nvPr/>
          </p:nvGrpSpPr>
          <p:grpSpPr>
            <a:xfrm>
              <a:off x="7857479" y="5335570"/>
              <a:ext cx="1300617" cy="1178350"/>
              <a:chOff x="8544249" y="5326144"/>
              <a:chExt cx="1300617" cy="1178350"/>
            </a:xfrm>
          </p:grpSpPr>
          <p:sp>
            <p:nvSpPr>
              <p:cNvPr id="14" name="Oval 13"/>
              <p:cNvSpPr>
                <a:spLocks/>
              </p:cNvSpPr>
              <p:nvPr/>
            </p:nvSpPr>
            <p:spPr>
              <a:xfrm>
                <a:off x="8578677" y="5326144"/>
                <a:ext cx="1187777" cy="11783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uFillTx/>
                </a:endParaRPr>
              </a:p>
            </p:txBody>
          </p:sp>
          <p:sp>
            <p:nvSpPr>
              <p:cNvPr id="12" name="Rectangle 11"/>
              <p:cNvSpPr>
                <a:spLocks/>
              </p:cNvSpPr>
              <p:nvPr/>
            </p:nvSpPr>
            <p:spPr>
              <a:xfrm>
                <a:off x="8544249" y="5592154"/>
                <a:ext cx="1300617" cy="646331"/>
              </a:xfrm>
              <a:prstGeom prst="rect">
                <a:avLst/>
              </a:prstGeom>
            </p:spPr>
            <p:txBody>
              <a:bodyPr wrap="square">
                <a:spAutoFit/>
              </a:bodyPr>
              <a:lstStyle/>
              <a:p>
                <a:pPr algn="ctr"/>
                <a:r>
                  <a:rPr lang="en-GB" dirty="0">
                    <a:solidFill>
                      <a:schemeClr val="bg1"/>
                    </a:solidFill>
                    <a:uFillTx/>
                  </a:rPr>
                  <a:t>Your</a:t>
                </a:r>
              </a:p>
              <a:p>
                <a:pPr algn="ctr"/>
                <a:r>
                  <a:rPr lang="en-GB" dirty="0">
                    <a:solidFill>
                      <a:schemeClr val="bg1"/>
                    </a:solidFill>
                    <a:uFillTx/>
                  </a:rPr>
                  <a:t>MISSION</a:t>
                </a:r>
              </a:p>
            </p:txBody>
          </p:sp>
        </p:grpSp>
        <p:grpSp>
          <p:nvGrpSpPr>
            <p:cNvPr id="15" name="Group 14"/>
            <p:cNvGrpSpPr/>
            <p:nvPr/>
          </p:nvGrpSpPr>
          <p:grpSpPr>
            <a:xfrm>
              <a:off x="9205230" y="5288438"/>
              <a:ext cx="1300617" cy="1178350"/>
              <a:chOff x="10050828" y="5326144"/>
              <a:chExt cx="1300617" cy="1178350"/>
            </a:xfrm>
          </p:grpSpPr>
          <p:sp>
            <p:nvSpPr>
              <p:cNvPr id="16" name="Oval 15"/>
              <p:cNvSpPr>
                <a:spLocks/>
              </p:cNvSpPr>
              <p:nvPr/>
            </p:nvSpPr>
            <p:spPr>
              <a:xfrm>
                <a:off x="10072820" y="5326144"/>
                <a:ext cx="1187777" cy="11783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uFillTx/>
                </a:endParaRPr>
              </a:p>
            </p:txBody>
          </p:sp>
          <p:sp>
            <p:nvSpPr>
              <p:cNvPr id="17" name="Rectangle 16"/>
              <p:cNvSpPr>
                <a:spLocks/>
              </p:cNvSpPr>
              <p:nvPr/>
            </p:nvSpPr>
            <p:spPr>
              <a:xfrm>
                <a:off x="10050828" y="5592153"/>
                <a:ext cx="1300617" cy="646331"/>
              </a:xfrm>
              <a:prstGeom prst="rect">
                <a:avLst/>
              </a:prstGeom>
            </p:spPr>
            <p:txBody>
              <a:bodyPr wrap="square">
                <a:spAutoFit/>
              </a:bodyPr>
              <a:lstStyle/>
              <a:p>
                <a:pPr algn="ctr"/>
                <a:r>
                  <a:rPr lang="en-GB" dirty="0">
                    <a:solidFill>
                      <a:schemeClr val="bg1"/>
                    </a:solidFill>
                    <a:uFillTx/>
                  </a:rPr>
                  <a:t>Your</a:t>
                </a:r>
              </a:p>
              <a:p>
                <a:pPr algn="ctr"/>
                <a:r>
                  <a:rPr lang="en-GB" dirty="0">
                    <a:solidFill>
                      <a:schemeClr val="bg1"/>
                    </a:solidFill>
                    <a:uFillTx/>
                  </a:rPr>
                  <a:t>VALUES</a:t>
                </a:r>
              </a:p>
            </p:txBody>
          </p:sp>
        </p:grpSp>
        <p:grpSp>
          <p:nvGrpSpPr>
            <p:cNvPr id="20" name="Group 19"/>
            <p:cNvGrpSpPr/>
            <p:nvPr/>
          </p:nvGrpSpPr>
          <p:grpSpPr>
            <a:xfrm>
              <a:off x="10595383" y="5262216"/>
              <a:ext cx="1300617" cy="1178350"/>
              <a:chOff x="10050828" y="5326144"/>
              <a:chExt cx="1300617" cy="1178350"/>
            </a:xfrm>
          </p:grpSpPr>
          <p:sp>
            <p:nvSpPr>
              <p:cNvPr id="21" name="Oval 20"/>
              <p:cNvSpPr>
                <a:spLocks/>
              </p:cNvSpPr>
              <p:nvPr/>
            </p:nvSpPr>
            <p:spPr>
              <a:xfrm>
                <a:off x="10072820" y="5326144"/>
                <a:ext cx="1187777" cy="11783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uFillTx/>
                </a:endParaRPr>
              </a:p>
            </p:txBody>
          </p:sp>
          <p:sp>
            <p:nvSpPr>
              <p:cNvPr id="22" name="Rectangle 21"/>
              <p:cNvSpPr>
                <a:spLocks/>
              </p:cNvSpPr>
              <p:nvPr/>
            </p:nvSpPr>
            <p:spPr>
              <a:xfrm>
                <a:off x="10050828" y="5592153"/>
                <a:ext cx="1300617" cy="646331"/>
              </a:xfrm>
              <a:prstGeom prst="rect">
                <a:avLst/>
              </a:prstGeom>
            </p:spPr>
            <p:txBody>
              <a:bodyPr wrap="square">
                <a:spAutoFit/>
              </a:bodyPr>
              <a:lstStyle/>
              <a:p>
                <a:pPr algn="ctr"/>
                <a:r>
                  <a:rPr lang="en-GB" dirty="0">
                    <a:solidFill>
                      <a:schemeClr val="bg1"/>
                    </a:solidFill>
                    <a:uFillTx/>
                  </a:rPr>
                  <a:t>Your</a:t>
                </a:r>
              </a:p>
              <a:p>
                <a:pPr algn="ctr"/>
                <a:r>
                  <a:rPr lang="en-GB" dirty="0">
                    <a:solidFill>
                      <a:schemeClr val="bg1"/>
                    </a:solidFill>
                    <a:uFillTx/>
                  </a:rPr>
                  <a:t>VISION</a:t>
                </a:r>
              </a:p>
            </p:txBody>
          </p:sp>
        </p:grpSp>
        <p:cxnSp>
          <p:nvCxnSpPr>
            <p:cNvPr id="19" name="Straight Arrow Connector 18"/>
            <p:cNvCxnSpPr/>
            <p:nvPr/>
          </p:nvCxnSpPr>
          <p:spPr>
            <a:xfrm flipV="1">
              <a:off x="7447175" y="5022428"/>
              <a:ext cx="444732" cy="31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0"/>
            </p:cNvCxnSpPr>
            <p:nvPr/>
          </p:nvCxnSpPr>
          <p:spPr>
            <a:xfrm flipH="1" flipV="1">
              <a:off x="10706491" y="5022428"/>
              <a:ext cx="504773" cy="239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438991" y="5022428"/>
              <a:ext cx="46804" cy="31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9548966" y="5022428"/>
              <a:ext cx="272145" cy="266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0" name="Rectangle 29"/>
          <p:cNvSpPr>
            <a:spLocks/>
          </p:cNvSpPr>
          <p:nvPr/>
        </p:nvSpPr>
        <p:spPr>
          <a:xfrm>
            <a:off x="995796" y="4350135"/>
            <a:ext cx="4906275"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GB" b="1" dirty="0">
                <a:uFillTx/>
              </a:rPr>
              <a:t>Diskussionsfråga:</a:t>
            </a:r>
          </a:p>
          <a:p>
            <a:endParaRPr lang="en-GB" dirty="0">
              <a:uFillTx/>
            </a:endParaRPr>
          </a:p>
          <a:p>
            <a:r>
              <a:rPr lang="en-GB" dirty="0">
                <a:uFillTx/>
              </a:rPr>
              <a:t>Hur framställer du dig själv och ditt ”personliga varumärk” på sociala medier, i telefon, e-post och i person? Vad kan förbättras?</a:t>
            </a:r>
          </a:p>
          <a:p>
            <a:endParaRPr lang="en-GB" dirty="0">
              <a:uFillTx/>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uFillTx/>
              </a:rPr>
              <a:t>HUR MAN GÖR ETT GOTT INTRYCK PÅ INTERVJUER</a:t>
            </a:r>
          </a:p>
        </p:txBody>
      </p:sp>
      <p:sp>
        <p:nvSpPr>
          <p:cNvPr id="3" name="TextBox 2"/>
          <p:cNvSpPr txBox="1">
            <a:spLocks/>
          </p:cNvSpPr>
          <p:nvPr/>
        </p:nvSpPr>
        <p:spPr>
          <a:xfrm>
            <a:off x="878846" y="2275475"/>
            <a:ext cx="7011389" cy="3970318"/>
          </a:xfrm>
          <a:prstGeom prst="rect">
            <a:avLst/>
          </a:prstGeom>
          <a:noFill/>
        </p:spPr>
        <p:txBody>
          <a:bodyPr wrap="square" rtlCol="0">
            <a:spAutoFit/>
          </a:bodyPr>
          <a:lstStyle/>
          <a:p>
            <a:r>
              <a:rPr lang="en-GB" dirty="0">
                <a:uFillTx/>
              </a:rPr>
              <a:t>Tänk på att anställningsintervjun är ditt tillfälle att göra ett bra intryck. Klä dig korrekt!</a:t>
            </a:r>
            <a:br>
              <a:rPr lang="en-GB" dirty="0">
                <a:uFillTx/>
              </a:rPr>
            </a:br>
            <a:endParaRPr lang="en-GB" dirty="0">
              <a:uFillTx/>
            </a:endParaRPr>
          </a:p>
          <a:p>
            <a:r>
              <a:rPr lang="en-GB" dirty="0">
                <a:uFillTx/>
              </a:rPr>
              <a:t>Tänk på att vara ”hel och ren”. Undvik överdrifter.</a:t>
            </a:r>
          </a:p>
          <a:p>
            <a:endParaRPr lang="en-GB" dirty="0">
              <a:uFillTx/>
            </a:endParaRPr>
          </a:p>
          <a:p>
            <a:r>
              <a:rPr lang="en-GB" dirty="0">
                <a:uFillTx/>
              </a:rPr>
              <a:t>Tänk på att kläderna ska passa både dig och arbetsplatsen.</a:t>
            </a:r>
          </a:p>
          <a:p>
            <a:endParaRPr lang="en-GB" dirty="0">
              <a:uFillTx/>
            </a:endParaRPr>
          </a:p>
          <a:p>
            <a:r>
              <a:rPr lang="en-GB" dirty="0">
                <a:uFillTx/>
              </a:rPr>
              <a:t>Tänk på att kläder, skor och accessoarer ska matcha.</a:t>
            </a:r>
          </a:p>
          <a:p>
            <a:endParaRPr lang="en-GB" dirty="0">
              <a:uFillTx/>
            </a:endParaRPr>
          </a:p>
          <a:p>
            <a:r>
              <a:rPr lang="en-GB" dirty="0">
                <a:uFillTx/>
              </a:rPr>
              <a:t>Undvik starka parfymer.</a:t>
            </a:r>
          </a:p>
          <a:p>
            <a:endParaRPr lang="en-GB" dirty="0">
              <a:uFillTx/>
            </a:endParaRPr>
          </a:p>
          <a:p>
            <a:r>
              <a:rPr lang="en-GB" dirty="0">
                <a:uFillTx/>
              </a:rPr>
              <a:t>Kom i håg att det är på anställningsintervjun arbetsgivaren sejour du skulle passa in på arbetsplatsen.</a:t>
            </a:r>
          </a:p>
          <a:p>
            <a:endParaRPr lang="en-GB" dirty="0">
              <a:uFillTx/>
            </a:endParaRPr>
          </a:p>
          <a:p>
            <a:endParaRPr lang="en-GB" dirty="0">
              <a:uFillTx/>
            </a:endParaRPr>
          </a:p>
          <a:p>
            <a:endParaRPr lang="en-GB" dirty="0">
              <a:uFillTx/>
            </a:endParaRPr>
          </a:p>
        </p:txBody>
      </p:sp>
      <p:sp>
        <p:nvSpPr>
          <p:cNvPr id="4" name="Rounded Rectangular Callout 3"/>
          <p:cNvSpPr>
            <a:spLocks/>
          </p:cNvSpPr>
          <p:nvPr/>
        </p:nvSpPr>
        <p:spPr>
          <a:xfrm>
            <a:off x="8135332" y="3408325"/>
            <a:ext cx="3469064" cy="2837468"/>
          </a:xfrm>
          <a:prstGeom prst="wedgeRoundRectCallout">
            <a:avLst>
              <a:gd name="adj1" fmla="val 58888"/>
              <a:gd name="adj2" fmla="val 2318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uFillTx/>
            </a:endParaRPr>
          </a:p>
          <a:p>
            <a:pPr algn="ctr"/>
            <a:r>
              <a:rPr lang="en-GB" b="1" dirty="0">
                <a:uFillTx/>
              </a:rPr>
              <a:t>Diskussionsfrågor:</a:t>
            </a:r>
            <a:r>
              <a:rPr lang="en-GB" dirty="0">
                <a:uFillTx/>
              </a:rPr>
              <a:t> </a:t>
            </a:r>
          </a:p>
          <a:p>
            <a:pPr algn="ctr"/>
            <a:endParaRPr lang="en-GB" dirty="0">
              <a:uFillTx/>
            </a:endParaRPr>
          </a:p>
          <a:p>
            <a:r>
              <a:rPr lang="en-GB" dirty="0">
                <a:uFillTx/>
              </a:rPr>
              <a:t>Vilken typ av jobb söker du?</a:t>
            </a:r>
          </a:p>
          <a:p>
            <a:endParaRPr lang="en-GB" dirty="0">
              <a:uFillTx/>
            </a:endParaRPr>
          </a:p>
          <a:p>
            <a:r>
              <a:rPr lang="en-GB" dirty="0">
                <a:uFillTx/>
              </a:rPr>
              <a:t>Hur klär sig någon som är framgångsrik i detta yrke? Kan du beskriva honom eller henne?</a:t>
            </a:r>
          </a:p>
          <a:p>
            <a:r>
              <a:rPr lang="en-GB" dirty="0">
                <a:uFillTx/>
              </a:rPr>
              <a:t> </a:t>
            </a:r>
          </a:p>
          <a:p>
            <a:pPr algn="ctr"/>
            <a:endParaRPr lang="en-GB" dirty="0">
              <a:uFillTx/>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8" y="983580"/>
            <a:ext cx="3240848" cy="2443600"/>
          </a:xfrm>
          <a:prstGeom prst="rect">
            <a:avLst/>
          </a:prstGeom>
        </p:spPr>
      </p:pic>
      <p:sp>
        <p:nvSpPr>
          <p:cNvPr id="7" name="Multiply 6"/>
          <p:cNvSpPr>
            <a:spLocks/>
          </p:cNvSpPr>
          <p:nvPr/>
        </p:nvSpPr>
        <p:spPr>
          <a:xfrm>
            <a:off x="10152668" y="2275475"/>
            <a:ext cx="914400" cy="914400"/>
          </a:xfrm>
          <a:prstGeom prst="mathMultipl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uFillTx/>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uFillTx/>
              </a:rPr>
              <a:t>Mål</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9531" y="822325"/>
            <a:ext cx="5189425" cy="5184775"/>
          </a:xfrm>
        </p:spPr>
      </p:pic>
      <p:sp>
        <p:nvSpPr>
          <p:cNvPr id="6" name="Text Placeholder 5"/>
          <p:cNvSpPr>
            <a:spLocks noGrp="1"/>
          </p:cNvSpPr>
          <p:nvPr>
            <p:ph type="body" sz="half" idx="2"/>
          </p:nvPr>
        </p:nvSpPr>
        <p:spPr/>
        <p:txBody>
          <a:bodyPr/>
          <a:lstStyle/>
          <a:p>
            <a:pPr marL="342900" indent="-342900">
              <a:buAutoNum type="arabicPeriod"/>
            </a:pPr>
            <a:r>
              <a:rPr lang="en-GB" dirty="0">
                <a:uFillTx/>
              </a:rPr>
              <a:t>Att förstå vilken påverkan kroppsspråk har</a:t>
            </a:r>
          </a:p>
          <a:p>
            <a:pPr marL="342900" indent="-342900">
              <a:buAutoNum type="arabicPeriod"/>
            </a:pPr>
            <a:r>
              <a:rPr lang="en-GB" dirty="0">
                <a:uFillTx/>
              </a:rPr>
              <a:t>Att förstå grundläggande kroppsspråk</a:t>
            </a:r>
          </a:p>
          <a:p>
            <a:pPr marL="342900" indent="-342900">
              <a:buAutoNum type="arabicPeriod"/>
            </a:pPr>
            <a:r>
              <a:rPr lang="en-GB" dirty="0">
                <a:uFillTx/>
              </a:rPr>
              <a:t>Att kunna skapa band och spegla kroppsspråk </a:t>
            </a:r>
          </a:p>
          <a:p>
            <a:pPr marL="342900" indent="-342900">
              <a:buAutoNum type="arabicPeriod"/>
            </a:pPr>
            <a:r>
              <a:rPr lang="en-GB" dirty="0">
                <a:uFillTx/>
              </a:rPr>
              <a:t>Att kunna framställa sig själv bättre med hjälp av kroppsspråk </a:t>
            </a:r>
          </a:p>
          <a:p>
            <a:pPr marL="342900" indent="-342900">
              <a:buAutoNum type="arabicPeriod"/>
            </a:pPr>
            <a:r>
              <a:rPr lang="en-GB" dirty="0">
                <a:uFillTx/>
              </a:rPr>
              <a:t>Att använda kroppsspråk för att kommunicera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uFillTx/>
              </a:rPr>
              <a:t>Kroppsspråkets betydelse</a:t>
            </a:r>
          </a:p>
        </p:txBody>
      </p:sp>
      <p:graphicFrame>
        <p:nvGraphicFramePr>
          <p:cNvPr id="10" name="Content Placeholder 9"/>
          <p:cNvGraphicFramePr>
            <a:graphicFrameLocks noGrp="1"/>
          </p:cNvGraphicFramePr>
          <p:nvPr>
            <p:ph idx="1"/>
          </p:nvPr>
        </p:nvGraphicFramePr>
        <p:xfrm>
          <a:off x="5011220" y="1816095"/>
          <a:ext cx="6306814" cy="435739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a:spLocks/>
          </p:cNvSpPr>
          <p:nvPr/>
        </p:nvSpPr>
        <p:spPr>
          <a:xfrm>
            <a:off x="973102" y="1816095"/>
            <a:ext cx="3929772" cy="2308324"/>
          </a:xfrm>
          <a:prstGeom prst="rect">
            <a:avLst/>
          </a:prstGeom>
          <a:noFill/>
        </p:spPr>
        <p:txBody>
          <a:bodyPr wrap="square" rtlCol="0">
            <a:spAutoFit/>
          </a:bodyPr>
          <a:lstStyle/>
          <a:p>
            <a:r>
              <a:rPr lang="en-GB" dirty="0">
                <a:uFillTx/>
              </a:rPr>
              <a:t>Så fort vi möter någon börjar vi skapa oss själva en bild av denne person. </a:t>
            </a:r>
          </a:p>
          <a:p>
            <a:endParaRPr lang="en-GB" dirty="0">
              <a:uFillTx/>
            </a:endParaRPr>
          </a:p>
          <a:p>
            <a:endParaRPr lang="en-GB" dirty="0">
              <a:uFillTx/>
            </a:endParaRPr>
          </a:p>
          <a:p>
            <a:endParaRPr lang="en-GB" dirty="0">
              <a:uFillTx/>
            </a:endParaRPr>
          </a:p>
          <a:p>
            <a:endParaRPr lang="en-GB" dirty="0">
              <a:uFillTx/>
            </a:endParaRPr>
          </a:p>
        </p:txBody>
      </p:sp>
      <p:sp>
        <p:nvSpPr>
          <p:cNvPr id="12" name="TextBox 11"/>
          <p:cNvSpPr txBox="1">
            <a:spLocks/>
          </p:cNvSpPr>
          <p:nvPr/>
        </p:nvSpPr>
        <p:spPr>
          <a:xfrm>
            <a:off x="7156581" y="6173492"/>
            <a:ext cx="4161453" cy="246221"/>
          </a:xfrm>
          <a:prstGeom prst="rect">
            <a:avLst/>
          </a:prstGeom>
          <a:noFill/>
        </p:spPr>
        <p:txBody>
          <a:bodyPr wrap="square" rtlCol="0">
            <a:spAutoFit/>
          </a:bodyPr>
          <a:lstStyle/>
          <a:p>
            <a:pPr algn="r"/>
            <a:r>
              <a:rPr lang="en-GB" sz="1000" dirty="0">
                <a:solidFill>
                  <a:schemeClr val="accent4">
                    <a:lumMod val="75000"/>
                  </a:schemeClr>
                </a:solidFill>
                <a:uFillTx/>
              </a:rPr>
              <a:t>Adapted from research by social psychologist Albert </a:t>
            </a:r>
            <a:r>
              <a:rPr lang="en-GB" sz="1000" dirty="0" err="1">
                <a:solidFill>
                  <a:schemeClr val="accent4">
                    <a:lumMod val="75000"/>
                  </a:schemeClr>
                </a:solidFill>
                <a:uFillTx/>
              </a:rPr>
              <a:t>Mehrabian</a:t>
            </a:r>
            <a:endParaRPr lang="en-GB" sz="1000" dirty="0">
              <a:solidFill>
                <a:schemeClr val="accent4">
                  <a:lumMod val="75000"/>
                </a:schemeClr>
              </a:solidFill>
              <a:uFillTx/>
            </a:endParaRPr>
          </a:p>
        </p:txBody>
      </p:sp>
      <p:sp>
        <p:nvSpPr>
          <p:cNvPr id="15" name="TextBox 14"/>
          <p:cNvSpPr txBox="1">
            <a:spLocks/>
          </p:cNvSpPr>
          <p:nvPr/>
        </p:nvSpPr>
        <p:spPr>
          <a:xfrm>
            <a:off x="973102" y="3315711"/>
            <a:ext cx="3742734" cy="1477328"/>
          </a:xfrm>
          <a:prstGeom prst="rect">
            <a:avLst/>
          </a:prstGeom>
          <a:noFill/>
        </p:spPr>
        <p:txBody>
          <a:bodyPr wrap="square" rtlCol="0">
            <a:spAutoFit/>
          </a:bodyPr>
          <a:lstStyle/>
          <a:p>
            <a:r>
              <a:rPr lang="en-GB" dirty="0">
                <a:uFillTx/>
              </a:rPr>
              <a:t>Vi använder kroppsspråk för att kommunicera med omvärlden, men... Vi är ofta inte ens medvetna om detta.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uFillTx/>
              </a:rPr>
              <a:t>Kroppsspråk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724" y="514340"/>
            <a:ext cx="6810077" cy="3812163"/>
          </a:xfrm>
          <a:prstGeom prst="rect">
            <a:avLst/>
          </a:prstGeom>
          <a:effectLst>
            <a:outerShdw blurRad="76200" dir="13500000" sy="23000" kx="1200000" algn="br" rotWithShape="0">
              <a:srgbClr val="000000">
                <a:alpha val="2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4000" dirty="0">
                <a:uFillTx/>
              </a:rPr>
              <a:t>Hur syns det om någon är intresserad?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52" y="1833372"/>
            <a:ext cx="2033016" cy="3048000"/>
          </a:xfrm>
          <a:prstGeom prst="rect">
            <a:avLst/>
          </a:prstGeom>
          <a:ln>
            <a:solidFill>
              <a:schemeClr val="bg1">
                <a:lumMod val="65000"/>
              </a:schemeClr>
            </a:solidFill>
          </a:ln>
        </p:spPr>
      </p:pic>
      <p:sp>
        <p:nvSpPr>
          <p:cNvPr id="8" name="Rectangle 7"/>
          <p:cNvSpPr>
            <a:spLocks/>
          </p:cNvSpPr>
          <p:nvPr/>
        </p:nvSpPr>
        <p:spPr>
          <a:xfrm>
            <a:off x="811911" y="4990445"/>
            <a:ext cx="2155698" cy="1384995"/>
          </a:xfrm>
          <a:prstGeom prst="rect">
            <a:avLst/>
          </a:prstGeom>
        </p:spPr>
        <p:txBody>
          <a:bodyPr wrap="square">
            <a:spAutoFit/>
          </a:bodyPr>
          <a:lstStyle/>
          <a:p>
            <a:pPr algn="ctr"/>
            <a:r>
              <a:rPr lang="en-GB" sz="1400" dirty="0">
                <a:uFillTx/>
              </a:rPr>
              <a:t>Tar ögonkontakt minst 60% av tiden</a:t>
            </a:r>
          </a:p>
          <a:p>
            <a:pPr algn="ctr"/>
            <a:endParaRPr lang="en-GB" sz="1400" dirty="0">
              <a:uFillTx/>
            </a:endParaRPr>
          </a:p>
          <a:p>
            <a:pPr algn="ctr"/>
            <a:r>
              <a:rPr lang="en-GB" sz="1400" dirty="0">
                <a:uFillTx/>
              </a:rPr>
              <a:t>Helt öppna ögon</a:t>
            </a:r>
          </a:p>
          <a:p>
            <a:pPr algn="ctr"/>
            <a:endParaRPr lang="en-GB" sz="1400" dirty="0">
              <a:uFillTx/>
            </a:endParaRPr>
          </a:p>
          <a:p>
            <a:pPr algn="ctr"/>
            <a:r>
              <a:rPr lang="en-GB" sz="1400" dirty="0">
                <a:uFillTx/>
              </a:rPr>
              <a:t>Ler ofta</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03270" y="1833372"/>
            <a:ext cx="1987826" cy="3048000"/>
          </a:xfrm>
          <a:prstGeom prst="rect">
            <a:avLst/>
          </a:prstGeom>
          <a:ln>
            <a:solidFill>
              <a:schemeClr val="bg1">
                <a:lumMod val="65000"/>
              </a:schemeClr>
            </a:solidFill>
          </a:ln>
        </p:spPr>
      </p:pic>
      <p:sp>
        <p:nvSpPr>
          <p:cNvPr id="10" name="TextBox 9"/>
          <p:cNvSpPr txBox="1">
            <a:spLocks/>
          </p:cNvSpPr>
          <p:nvPr/>
        </p:nvSpPr>
        <p:spPr>
          <a:xfrm>
            <a:off x="3303270" y="4990445"/>
            <a:ext cx="1987826" cy="1384995"/>
          </a:xfrm>
          <a:prstGeom prst="rect">
            <a:avLst/>
          </a:prstGeom>
          <a:noFill/>
        </p:spPr>
        <p:txBody>
          <a:bodyPr wrap="square" rtlCol="0">
            <a:spAutoFit/>
          </a:bodyPr>
          <a:lstStyle/>
          <a:p>
            <a:pPr algn="ctr"/>
            <a:r>
              <a:rPr lang="en-GB" sz="1400" dirty="0">
                <a:uFillTx/>
              </a:rPr>
              <a:t>Lutar sig framåt</a:t>
            </a:r>
          </a:p>
          <a:p>
            <a:pPr algn="ctr"/>
            <a:endParaRPr lang="en-GB" sz="1400" dirty="0">
              <a:uFillTx/>
            </a:endParaRPr>
          </a:p>
          <a:p>
            <a:pPr algn="ctr"/>
            <a:r>
              <a:rPr lang="en-GB" sz="1400" i="1" dirty="0">
                <a:uFillTx/>
              </a:rPr>
              <a:t>Om deras hand rör vid nedre delen av ansiktet kan det innebära att de utvärderar någonting</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543550" y="1833372"/>
            <a:ext cx="3291840" cy="3048000"/>
          </a:xfrm>
          <a:prstGeom prst="rect">
            <a:avLst/>
          </a:prstGeom>
          <a:ln>
            <a:solidFill>
              <a:schemeClr val="bg1">
                <a:lumMod val="65000"/>
              </a:schemeClr>
            </a:solidFill>
          </a:ln>
        </p:spPr>
      </p:pic>
      <p:sp>
        <p:nvSpPr>
          <p:cNvPr id="12" name="Rectangle 11"/>
          <p:cNvSpPr>
            <a:spLocks/>
          </p:cNvSpPr>
          <p:nvPr/>
        </p:nvSpPr>
        <p:spPr>
          <a:xfrm>
            <a:off x="5543550" y="4990445"/>
            <a:ext cx="3291840" cy="1384995"/>
          </a:xfrm>
          <a:prstGeom prst="rect">
            <a:avLst/>
          </a:prstGeom>
        </p:spPr>
        <p:txBody>
          <a:bodyPr wrap="square">
            <a:spAutoFit/>
          </a:bodyPr>
          <a:lstStyle/>
          <a:p>
            <a:pPr algn="ctr"/>
            <a:r>
              <a:rPr lang="en-GB" sz="1400" dirty="0">
                <a:uFillTx/>
              </a:rPr>
              <a:t>Armarna är öppna</a:t>
            </a:r>
          </a:p>
          <a:p>
            <a:pPr algn="ctr"/>
            <a:endParaRPr lang="en-GB" sz="1400" dirty="0">
              <a:uFillTx/>
            </a:endParaRPr>
          </a:p>
          <a:p>
            <a:pPr algn="ctr"/>
            <a:r>
              <a:rPr lang="en-GB" sz="1400" dirty="0">
                <a:uFillTx/>
              </a:rPr>
              <a:t>Huvudet är framskjutet</a:t>
            </a:r>
          </a:p>
          <a:p>
            <a:pPr algn="ctr"/>
            <a:endParaRPr lang="en-GB" sz="1400" dirty="0">
              <a:uFillTx/>
            </a:endParaRPr>
          </a:p>
          <a:p>
            <a:pPr algn="ctr"/>
            <a:r>
              <a:rPr lang="en-GB" sz="1400" dirty="0">
                <a:uFillTx/>
              </a:rPr>
              <a:t>Nickande huvudrörelser</a:t>
            </a:r>
          </a:p>
        </p:txBody>
      </p:sp>
      <p:sp>
        <p:nvSpPr>
          <p:cNvPr id="13" name="Arc 12"/>
          <p:cNvSpPr>
            <a:spLocks/>
          </p:cNvSpPr>
          <p:nvPr/>
        </p:nvSpPr>
        <p:spPr>
          <a:xfrm rot="10302163">
            <a:off x="6669387" y="1869695"/>
            <a:ext cx="1040167" cy="1753729"/>
          </a:xfrm>
          <a:prstGeom prst="arc">
            <a:avLst>
              <a:gd name="adj1" fmla="val 18226655"/>
              <a:gd name="adj2" fmla="val 0"/>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uFillTx/>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157593" y="1833372"/>
            <a:ext cx="1895707" cy="3048000"/>
          </a:xfrm>
          <a:prstGeom prst="rect">
            <a:avLst/>
          </a:prstGeom>
          <a:noFill/>
          <a:ln>
            <a:solidFill>
              <a:schemeClr val="bg1">
                <a:lumMod val="65000"/>
              </a:schemeClr>
            </a:solidFill>
          </a:ln>
        </p:spPr>
      </p:pic>
      <p:sp>
        <p:nvSpPr>
          <p:cNvPr id="15" name="Rectangle 14"/>
          <p:cNvSpPr>
            <a:spLocks/>
          </p:cNvSpPr>
          <p:nvPr/>
        </p:nvSpPr>
        <p:spPr>
          <a:xfrm>
            <a:off x="9087844" y="4997410"/>
            <a:ext cx="2477315" cy="1384995"/>
          </a:xfrm>
          <a:prstGeom prst="rect">
            <a:avLst/>
          </a:prstGeom>
        </p:spPr>
        <p:txBody>
          <a:bodyPr wrap="square">
            <a:spAutoFit/>
          </a:bodyPr>
          <a:lstStyle/>
          <a:p>
            <a:pPr algn="ctr"/>
            <a:r>
              <a:rPr lang="en-GB" sz="1400" dirty="0">
                <a:uFillTx/>
              </a:rPr>
              <a:t>Om de knäpper upp jackan tyder det på tillit och samarbetsvillighet</a:t>
            </a:r>
          </a:p>
          <a:p>
            <a:pPr algn="ctr"/>
            <a:endParaRPr lang="en-GB" sz="1400" dirty="0">
              <a:uFillTx/>
            </a:endParaRPr>
          </a:p>
          <a:p>
            <a:pPr algn="ctr"/>
            <a:r>
              <a:rPr lang="en-GB" sz="1400" dirty="0">
                <a:uFillTx/>
              </a:rPr>
              <a:t>Fötterna riktade mot dig</a:t>
            </a:r>
          </a:p>
          <a:p>
            <a:pPr algn="ctr"/>
            <a:endParaRPr lang="en-GB" sz="1400" dirty="0">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4000" dirty="0">
                <a:uFillTx/>
              </a:rPr>
              <a:t>Så vem tror du är intresserad?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71229" y="2176269"/>
            <a:ext cx="1635945" cy="2999233"/>
          </a:xfrm>
          <a:prstGeom prst="rect">
            <a:avLst/>
          </a:prstGeom>
          <a:ln>
            <a:solidFill>
              <a:schemeClr val="bg1">
                <a:lumMod val="65000"/>
              </a:schemeClr>
            </a:solidFill>
          </a:ln>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4578" y="2212140"/>
            <a:ext cx="2042160" cy="2999233"/>
          </a:xfrm>
          <a:prstGeom prst="rect">
            <a:avLst/>
          </a:prstGeom>
          <a:ln>
            <a:solidFill>
              <a:schemeClr val="bg1">
                <a:lumMod val="65000"/>
              </a:schemeClr>
            </a:solidFill>
          </a:ln>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939459" y="2190186"/>
            <a:ext cx="1801437" cy="3048586"/>
          </a:xfrm>
          <a:prstGeom prst="rect">
            <a:avLst/>
          </a:prstGeom>
          <a:ln>
            <a:solidFill>
              <a:schemeClr val="bg1">
                <a:lumMod val="65000"/>
              </a:schemeClr>
            </a:solidFill>
          </a:ln>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656"/>
          <a:stretch/>
        </p:blipFill>
        <p:spPr>
          <a:xfrm>
            <a:off x="3200538" y="2212138"/>
            <a:ext cx="1853184" cy="2999233"/>
          </a:xfrm>
          <a:prstGeom prst="rect">
            <a:avLst/>
          </a:prstGeom>
          <a:ln>
            <a:solidFill>
              <a:schemeClr val="bg1">
                <a:lumMod val="65000"/>
              </a:schemeClr>
            </a:solidFill>
          </a:ln>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571163" y="2184739"/>
            <a:ext cx="1904307" cy="3054033"/>
          </a:xfrm>
          <a:prstGeom prst="rect">
            <a:avLst/>
          </a:prstGeom>
          <a:ln>
            <a:solidFill>
              <a:schemeClr val="bg1">
                <a:lumMod val="65000"/>
              </a:schemeClr>
            </a:solidFill>
          </a:ln>
        </p:spPr>
      </p:pic>
      <p:sp>
        <p:nvSpPr>
          <p:cNvPr id="18" name="TextBox 17"/>
          <p:cNvSpPr txBox="1">
            <a:spLocks/>
          </p:cNvSpPr>
          <p:nvPr/>
        </p:nvSpPr>
        <p:spPr>
          <a:xfrm>
            <a:off x="1450467" y="5291381"/>
            <a:ext cx="770382" cy="461665"/>
          </a:xfrm>
          <a:prstGeom prst="rect">
            <a:avLst/>
          </a:prstGeom>
          <a:noFill/>
        </p:spPr>
        <p:txBody>
          <a:bodyPr wrap="square" rtlCol="0">
            <a:spAutoFit/>
          </a:bodyPr>
          <a:lstStyle/>
          <a:p>
            <a:r>
              <a:rPr lang="en-GB" sz="2400" dirty="0">
                <a:uFillTx/>
              </a:rPr>
              <a:t>A</a:t>
            </a:r>
          </a:p>
        </p:txBody>
      </p:sp>
      <p:sp>
        <p:nvSpPr>
          <p:cNvPr id="19" name="TextBox 18"/>
          <p:cNvSpPr txBox="1">
            <a:spLocks/>
          </p:cNvSpPr>
          <p:nvPr/>
        </p:nvSpPr>
        <p:spPr>
          <a:xfrm>
            <a:off x="3923157" y="5255511"/>
            <a:ext cx="770382" cy="461665"/>
          </a:xfrm>
          <a:prstGeom prst="rect">
            <a:avLst/>
          </a:prstGeom>
          <a:noFill/>
        </p:spPr>
        <p:txBody>
          <a:bodyPr wrap="square" rtlCol="0">
            <a:spAutoFit/>
          </a:bodyPr>
          <a:lstStyle/>
          <a:p>
            <a:r>
              <a:rPr lang="en-GB" sz="2400" dirty="0">
                <a:uFillTx/>
              </a:rPr>
              <a:t>B</a:t>
            </a:r>
          </a:p>
        </p:txBody>
      </p:sp>
      <p:sp>
        <p:nvSpPr>
          <p:cNvPr id="20" name="TextBox 19"/>
          <p:cNvSpPr txBox="1">
            <a:spLocks/>
          </p:cNvSpPr>
          <p:nvPr/>
        </p:nvSpPr>
        <p:spPr>
          <a:xfrm>
            <a:off x="6129147" y="5255511"/>
            <a:ext cx="770382" cy="461665"/>
          </a:xfrm>
          <a:prstGeom prst="rect">
            <a:avLst/>
          </a:prstGeom>
          <a:noFill/>
        </p:spPr>
        <p:txBody>
          <a:bodyPr wrap="square" rtlCol="0">
            <a:spAutoFit/>
          </a:bodyPr>
          <a:lstStyle/>
          <a:p>
            <a:r>
              <a:rPr lang="en-GB" sz="2400" dirty="0">
                <a:uFillTx/>
              </a:rPr>
              <a:t>C</a:t>
            </a:r>
          </a:p>
        </p:txBody>
      </p:sp>
      <p:sp>
        <p:nvSpPr>
          <p:cNvPr id="21" name="TextBox 20"/>
          <p:cNvSpPr txBox="1">
            <a:spLocks/>
          </p:cNvSpPr>
          <p:nvPr/>
        </p:nvSpPr>
        <p:spPr>
          <a:xfrm>
            <a:off x="8335137" y="5255511"/>
            <a:ext cx="770382" cy="461665"/>
          </a:xfrm>
          <a:prstGeom prst="rect">
            <a:avLst/>
          </a:prstGeom>
          <a:noFill/>
        </p:spPr>
        <p:txBody>
          <a:bodyPr wrap="square" rtlCol="0">
            <a:spAutoFit/>
          </a:bodyPr>
          <a:lstStyle/>
          <a:p>
            <a:r>
              <a:rPr lang="en-GB" sz="2400" dirty="0">
                <a:uFillTx/>
              </a:rPr>
              <a:t>D</a:t>
            </a:r>
          </a:p>
        </p:txBody>
      </p:sp>
      <p:sp>
        <p:nvSpPr>
          <p:cNvPr id="22" name="TextBox 21"/>
          <p:cNvSpPr txBox="1">
            <a:spLocks/>
          </p:cNvSpPr>
          <p:nvPr/>
        </p:nvSpPr>
        <p:spPr>
          <a:xfrm>
            <a:off x="10690479" y="5238772"/>
            <a:ext cx="770382" cy="461665"/>
          </a:xfrm>
          <a:prstGeom prst="rect">
            <a:avLst/>
          </a:prstGeom>
          <a:noFill/>
        </p:spPr>
        <p:txBody>
          <a:bodyPr wrap="square" rtlCol="0">
            <a:spAutoFit/>
          </a:bodyPr>
          <a:lstStyle/>
          <a:p>
            <a:r>
              <a:rPr lang="en-GB" sz="2400" dirty="0">
                <a:uFillTx/>
              </a:rPr>
              <a:t>E</a:t>
            </a:r>
          </a:p>
        </p:txBody>
      </p:sp>
      <p:grpSp>
        <p:nvGrpSpPr>
          <p:cNvPr id="28" name="Group 27"/>
          <p:cNvGrpSpPr/>
          <p:nvPr/>
        </p:nvGrpSpPr>
        <p:grpSpPr>
          <a:xfrm>
            <a:off x="2264757" y="4556525"/>
            <a:ext cx="9526865" cy="698986"/>
            <a:chOff x="2264757" y="4556525"/>
            <a:chExt cx="9526865" cy="698986"/>
          </a:xfrm>
        </p:grpSpPr>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8905" y="4600665"/>
              <a:ext cx="679396" cy="65484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0675" y="4556525"/>
              <a:ext cx="679396" cy="654846"/>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757" y="4600716"/>
              <a:ext cx="507891" cy="574786"/>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0132" y="4640695"/>
              <a:ext cx="507891" cy="574786"/>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83731" y="4680725"/>
              <a:ext cx="507891" cy="57478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nvSpPr>
        <p:spPr>
          <a:xfrm>
            <a:off x="674361" y="4914900"/>
            <a:ext cx="2068839" cy="307777"/>
          </a:xfrm>
          <a:prstGeom prst="rect">
            <a:avLst/>
          </a:prstGeom>
          <a:noFill/>
        </p:spPr>
        <p:txBody>
          <a:bodyPr wrap="square" rtlCol="0">
            <a:spAutoFit/>
          </a:bodyPr>
          <a:lstStyle/>
          <a:p>
            <a:r>
              <a:rPr lang="en-GB" sz="1400" dirty="0">
                <a:uFillTx/>
              </a:rPr>
              <a:t>Gnuggar händerna mot benen</a:t>
            </a:r>
          </a:p>
        </p:txBody>
      </p:sp>
      <p:sp>
        <p:nvSpPr>
          <p:cNvPr id="2" name="Title 1"/>
          <p:cNvSpPr>
            <a:spLocks noGrp="1"/>
          </p:cNvSpPr>
          <p:nvPr>
            <p:ph type="title"/>
          </p:nvPr>
        </p:nvSpPr>
        <p:spPr/>
        <p:txBody>
          <a:bodyPr/>
          <a:lstStyle/>
          <a:p>
            <a:r>
              <a:rPr lang="en-GB" dirty="0">
                <a:uFillTx/>
              </a:rPr>
              <a:t>TECKEN PÅ OINTRESSE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7064" y="2219729"/>
            <a:ext cx="2321634" cy="2289320"/>
          </a:xfrm>
          <a:prstGeom prst="rect">
            <a:avLst/>
          </a:prstGeom>
          <a:ln>
            <a:solidFill>
              <a:schemeClr val="bg1">
                <a:lumMod val="65000"/>
              </a:schemeClr>
            </a:solid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92840" y="2247045"/>
            <a:ext cx="2277937" cy="2262004"/>
          </a:xfrm>
          <a:prstGeom prst="rect">
            <a:avLst/>
          </a:prstGeom>
          <a:ln>
            <a:solidFill>
              <a:schemeClr val="bg1">
                <a:lumMod val="65000"/>
              </a:schemeClr>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69863" y="2247045"/>
            <a:ext cx="1836427" cy="2262004"/>
          </a:xfrm>
          <a:prstGeom prst="rect">
            <a:avLst/>
          </a:prstGeom>
          <a:ln>
            <a:solidFill>
              <a:schemeClr val="bg1">
                <a:lumMod val="65000"/>
              </a:schemeClr>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26"/>
          <a:stretch/>
        </p:blipFill>
        <p:spPr>
          <a:xfrm>
            <a:off x="5243690" y="2247045"/>
            <a:ext cx="1740447" cy="2262005"/>
          </a:xfrm>
          <a:prstGeom prst="rect">
            <a:avLst/>
          </a:prstGeom>
          <a:ln>
            <a:solidFill>
              <a:schemeClr val="bg1">
                <a:lumMod val="65000"/>
              </a:schemeClr>
            </a:solidFill>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941942" y="2219729"/>
            <a:ext cx="1785237" cy="2289320"/>
          </a:xfrm>
          <a:prstGeom prst="rect">
            <a:avLst/>
          </a:prstGeom>
          <a:ln>
            <a:solidFill>
              <a:schemeClr val="bg1">
                <a:lumMod val="65000"/>
              </a:schemeClr>
            </a:solidFill>
          </a:ln>
        </p:spPr>
      </p:pic>
      <p:sp>
        <p:nvSpPr>
          <p:cNvPr id="9" name="TextBox 8"/>
          <p:cNvSpPr txBox="1">
            <a:spLocks/>
          </p:cNvSpPr>
          <p:nvPr/>
        </p:nvSpPr>
        <p:spPr>
          <a:xfrm>
            <a:off x="3181125" y="4914900"/>
            <a:ext cx="1952634" cy="738664"/>
          </a:xfrm>
          <a:prstGeom prst="rect">
            <a:avLst/>
          </a:prstGeom>
          <a:noFill/>
        </p:spPr>
        <p:txBody>
          <a:bodyPr wrap="square" rtlCol="0">
            <a:spAutoFit/>
          </a:bodyPr>
          <a:lstStyle/>
          <a:p>
            <a:pPr algn="ctr"/>
            <a:r>
              <a:rPr lang="en-GB" sz="1400" dirty="0">
                <a:uFillTx/>
              </a:rPr>
              <a:t>Kliar eller gnuggar händerna mot bakhuvudet eller halsen</a:t>
            </a:r>
          </a:p>
        </p:txBody>
      </p:sp>
      <p:sp>
        <p:nvSpPr>
          <p:cNvPr id="10" name="TextBox 9"/>
          <p:cNvSpPr txBox="1">
            <a:spLocks/>
          </p:cNvSpPr>
          <p:nvPr/>
        </p:nvSpPr>
        <p:spPr>
          <a:xfrm>
            <a:off x="5275134" y="4914900"/>
            <a:ext cx="1952634" cy="738664"/>
          </a:xfrm>
          <a:prstGeom prst="rect">
            <a:avLst/>
          </a:prstGeom>
          <a:noFill/>
        </p:spPr>
        <p:txBody>
          <a:bodyPr wrap="square" rtlCol="0">
            <a:spAutoFit/>
          </a:bodyPr>
          <a:lstStyle/>
          <a:p>
            <a:pPr algn="ctr"/>
            <a:r>
              <a:rPr lang="en-GB" sz="1400" dirty="0">
                <a:uFillTx/>
              </a:rPr>
              <a:t>Rör på läpparna med stängd mun</a:t>
            </a:r>
          </a:p>
        </p:txBody>
      </p:sp>
      <p:sp>
        <p:nvSpPr>
          <p:cNvPr id="11" name="TextBox 10"/>
          <p:cNvSpPr txBox="1">
            <a:spLocks/>
          </p:cNvSpPr>
          <p:nvPr/>
        </p:nvSpPr>
        <p:spPr>
          <a:xfrm>
            <a:off x="7555491" y="4914900"/>
            <a:ext cx="1952634" cy="523220"/>
          </a:xfrm>
          <a:prstGeom prst="rect">
            <a:avLst/>
          </a:prstGeom>
          <a:noFill/>
        </p:spPr>
        <p:txBody>
          <a:bodyPr wrap="square" rtlCol="0">
            <a:spAutoFit/>
          </a:bodyPr>
          <a:lstStyle/>
          <a:p>
            <a:pPr algn="ctr"/>
            <a:r>
              <a:rPr lang="en-GB" sz="1400" dirty="0">
                <a:uFillTx/>
              </a:rPr>
              <a:t>Nickar med huvudet sakta</a:t>
            </a:r>
          </a:p>
        </p:txBody>
      </p:sp>
      <p:sp>
        <p:nvSpPr>
          <p:cNvPr id="12" name="TextBox 11"/>
          <p:cNvSpPr txBox="1">
            <a:spLocks/>
          </p:cNvSpPr>
          <p:nvPr/>
        </p:nvSpPr>
        <p:spPr>
          <a:xfrm>
            <a:off x="9835848" y="4914900"/>
            <a:ext cx="1952634" cy="523220"/>
          </a:xfrm>
          <a:prstGeom prst="rect">
            <a:avLst/>
          </a:prstGeom>
          <a:noFill/>
        </p:spPr>
        <p:txBody>
          <a:bodyPr wrap="square" rtlCol="0">
            <a:spAutoFit/>
          </a:bodyPr>
          <a:lstStyle/>
          <a:p>
            <a:pPr algn="ctr"/>
            <a:r>
              <a:rPr lang="en-GB" sz="1400" dirty="0">
                <a:uFillTx/>
              </a:rPr>
              <a:t>Lägger ofta armarna i kors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873" y="1565023"/>
            <a:ext cx="2376591" cy="3563105"/>
          </a:xfrm>
          <a:prstGeom prst="rect">
            <a:avLst/>
          </a:prstGeom>
        </p:spPr>
      </p:pic>
      <p:sp>
        <p:nvSpPr>
          <p:cNvPr id="2" name="Title 1"/>
          <p:cNvSpPr>
            <a:spLocks noGrp="1"/>
          </p:cNvSpPr>
          <p:nvPr>
            <p:ph type="title"/>
          </p:nvPr>
        </p:nvSpPr>
        <p:spPr/>
        <p:txBody>
          <a:bodyPr/>
          <a:lstStyle/>
          <a:p>
            <a:r>
              <a:rPr lang="en-GB" dirty="0">
                <a:uFillTx/>
              </a:rPr>
              <a:t>TECKEN PÅ FÖRSVARSSTÄLLNING </a:t>
            </a:r>
          </a:p>
        </p:txBody>
      </p:sp>
      <p:sp>
        <p:nvSpPr>
          <p:cNvPr id="8" name="TextBox 7"/>
          <p:cNvSpPr txBox="1">
            <a:spLocks/>
          </p:cNvSpPr>
          <p:nvPr/>
        </p:nvSpPr>
        <p:spPr>
          <a:xfrm>
            <a:off x="1689236" y="5033865"/>
            <a:ext cx="2068839" cy="307777"/>
          </a:xfrm>
          <a:prstGeom prst="rect">
            <a:avLst/>
          </a:prstGeom>
          <a:noFill/>
        </p:spPr>
        <p:txBody>
          <a:bodyPr wrap="square" rtlCol="0">
            <a:spAutoFit/>
          </a:bodyPr>
          <a:lstStyle/>
          <a:p>
            <a:pPr algn="ctr"/>
            <a:r>
              <a:rPr lang="en-GB" sz="1400" dirty="0">
                <a:uFillTx/>
              </a:rPr>
              <a:t>Händerna i fickorna</a:t>
            </a:r>
          </a:p>
        </p:txBody>
      </p:sp>
      <p:sp>
        <p:nvSpPr>
          <p:cNvPr id="9" name="TextBox 8"/>
          <p:cNvSpPr txBox="1">
            <a:spLocks/>
          </p:cNvSpPr>
          <p:nvPr/>
        </p:nvSpPr>
        <p:spPr>
          <a:xfrm>
            <a:off x="4198161" y="4980214"/>
            <a:ext cx="1952634" cy="523220"/>
          </a:xfrm>
          <a:prstGeom prst="rect">
            <a:avLst/>
          </a:prstGeom>
          <a:noFill/>
        </p:spPr>
        <p:txBody>
          <a:bodyPr wrap="square" rtlCol="0">
            <a:spAutoFit/>
          </a:bodyPr>
          <a:lstStyle/>
          <a:p>
            <a:pPr algn="ctr"/>
            <a:r>
              <a:rPr lang="en-GB" sz="1400" dirty="0">
                <a:uFillTx/>
              </a:rPr>
              <a:t>Försöker dölja sina armar</a:t>
            </a:r>
          </a:p>
        </p:txBody>
      </p:sp>
      <p:sp>
        <p:nvSpPr>
          <p:cNvPr id="10" name="TextBox 9"/>
          <p:cNvSpPr txBox="1">
            <a:spLocks/>
          </p:cNvSpPr>
          <p:nvPr/>
        </p:nvSpPr>
        <p:spPr>
          <a:xfrm>
            <a:off x="6581158" y="5003650"/>
            <a:ext cx="1952634" cy="307777"/>
          </a:xfrm>
          <a:prstGeom prst="rect">
            <a:avLst/>
          </a:prstGeom>
          <a:noFill/>
        </p:spPr>
        <p:txBody>
          <a:bodyPr wrap="square" rtlCol="0">
            <a:spAutoFit/>
          </a:bodyPr>
          <a:lstStyle/>
          <a:p>
            <a:pPr algn="ctr"/>
            <a:r>
              <a:rPr lang="en-GB" sz="1400" dirty="0">
                <a:uFillTx/>
              </a:rPr>
              <a:t>Korsade armar</a:t>
            </a:r>
          </a:p>
        </p:txBody>
      </p:sp>
      <p:sp>
        <p:nvSpPr>
          <p:cNvPr id="11" name="TextBox 10"/>
          <p:cNvSpPr txBox="1">
            <a:spLocks/>
          </p:cNvSpPr>
          <p:nvPr/>
        </p:nvSpPr>
        <p:spPr>
          <a:xfrm>
            <a:off x="8959502" y="4952993"/>
            <a:ext cx="1952634" cy="954107"/>
          </a:xfrm>
          <a:prstGeom prst="rect">
            <a:avLst/>
          </a:prstGeom>
          <a:noFill/>
        </p:spPr>
        <p:txBody>
          <a:bodyPr wrap="square" rtlCol="0">
            <a:spAutoFit/>
          </a:bodyPr>
          <a:lstStyle/>
          <a:p>
            <a:pPr algn="ctr"/>
            <a:r>
              <a:rPr lang="en-GB" sz="1400" dirty="0">
                <a:uFillTx/>
              </a:rPr>
              <a:t>Titta noga på fötterna - de pekar oftast mot närmaste flyktväg</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34" y="1512103"/>
            <a:ext cx="2177036" cy="326392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794" y="1538138"/>
            <a:ext cx="2495949" cy="349572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1860" y="1614197"/>
            <a:ext cx="2177036" cy="32639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uFillTx/>
              </a:rPr>
              <a:t>TECKEN PÅ INTRESSE</a:t>
            </a:r>
          </a:p>
        </p:txBody>
      </p:sp>
      <p:sp>
        <p:nvSpPr>
          <p:cNvPr id="8" name="TextBox 7"/>
          <p:cNvSpPr txBox="1">
            <a:spLocks/>
          </p:cNvSpPr>
          <p:nvPr/>
        </p:nvSpPr>
        <p:spPr>
          <a:xfrm>
            <a:off x="1196744" y="5038189"/>
            <a:ext cx="2068839" cy="307777"/>
          </a:xfrm>
          <a:prstGeom prst="rect">
            <a:avLst/>
          </a:prstGeom>
          <a:noFill/>
        </p:spPr>
        <p:txBody>
          <a:bodyPr wrap="square" rtlCol="0">
            <a:spAutoFit/>
          </a:bodyPr>
          <a:lstStyle/>
          <a:p>
            <a:pPr algn="ctr"/>
            <a:r>
              <a:rPr lang="en-GB" sz="1400" dirty="0">
                <a:uFillTx/>
              </a:rPr>
              <a:t>Klappar händerna</a:t>
            </a:r>
          </a:p>
        </p:txBody>
      </p:sp>
      <p:sp>
        <p:nvSpPr>
          <p:cNvPr id="9" name="TextBox 8"/>
          <p:cNvSpPr txBox="1">
            <a:spLocks/>
          </p:cNvSpPr>
          <p:nvPr/>
        </p:nvSpPr>
        <p:spPr>
          <a:xfrm>
            <a:off x="3700808" y="5049634"/>
            <a:ext cx="1952634" cy="307777"/>
          </a:xfrm>
          <a:prstGeom prst="rect">
            <a:avLst/>
          </a:prstGeom>
          <a:noFill/>
        </p:spPr>
        <p:txBody>
          <a:bodyPr wrap="square" rtlCol="0">
            <a:spAutoFit/>
          </a:bodyPr>
          <a:lstStyle/>
          <a:p>
            <a:pPr algn="ctr"/>
            <a:r>
              <a:rPr lang="en-GB" sz="1400" dirty="0">
                <a:uFillTx/>
              </a:rPr>
              <a:t>Huvudet framåtlutat</a:t>
            </a:r>
          </a:p>
        </p:txBody>
      </p:sp>
      <p:sp>
        <p:nvSpPr>
          <p:cNvPr id="10" name="TextBox 9"/>
          <p:cNvSpPr txBox="1">
            <a:spLocks/>
          </p:cNvSpPr>
          <p:nvPr/>
        </p:nvSpPr>
        <p:spPr>
          <a:xfrm>
            <a:off x="6303848" y="5038189"/>
            <a:ext cx="1952634" cy="307777"/>
          </a:xfrm>
          <a:prstGeom prst="rect">
            <a:avLst/>
          </a:prstGeom>
          <a:noFill/>
        </p:spPr>
        <p:txBody>
          <a:bodyPr wrap="square" rtlCol="0">
            <a:spAutoFit/>
          </a:bodyPr>
          <a:lstStyle/>
          <a:p>
            <a:pPr algn="ctr"/>
            <a:r>
              <a:rPr lang="en-GB" sz="1400" dirty="0">
                <a:uFillTx/>
              </a:rPr>
              <a:t>Knäppta händer/fingrar </a:t>
            </a:r>
          </a:p>
        </p:txBody>
      </p:sp>
      <p:sp>
        <p:nvSpPr>
          <p:cNvPr id="11" name="TextBox 10"/>
          <p:cNvSpPr txBox="1">
            <a:spLocks/>
          </p:cNvSpPr>
          <p:nvPr/>
        </p:nvSpPr>
        <p:spPr>
          <a:xfrm>
            <a:off x="8906888" y="5037847"/>
            <a:ext cx="1952634" cy="307777"/>
          </a:xfrm>
          <a:prstGeom prst="rect">
            <a:avLst/>
          </a:prstGeom>
          <a:noFill/>
        </p:spPr>
        <p:txBody>
          <a:bodyPr wrap="square" rtlCol="0">
            <a:spAutoFit/>
          </a:bodyPr>
          <a:lstStyle/>
          <a:p>
            <a:pPr algn="ctr"/>
            <a:r>
              <a:rPr lang="en-GB" sz="1400" dirty="0">
                <a:uFillTx/>
              </a:rPr>
              <a:t>Gnider handflatorna mor varandra </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63659" y="2094163"/>
            <a:ext cx="1973870" cy="2723701"/>
          </a:xfrm>
          <a:prstGeom prst="rect">
            <a:avLst/>
          </a:prstGeom>
          <a:ln>
            <a:solidFill>
              <a:schemeClr val="bg1">
                <a:lumMod val="65000"/>
              </a:schemeClr>
            </a:solidFill>
          </a:ln>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00808" y="2084832"/>
            <a:ext cx="2053349" cy="2733032"/>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59302" y="2143358"/>
            <a:ext cx="1944351" cy="2674505"/>
          </a:xfrm>
          <a:prstGeom prst="rect">
            <a:avLst/>
          </a:prstGeom>
          <a:ln>
            <a:solidFill>
              <a:schemeClr val="bg1">
                <a:lumMod val="65000"/>
              </a:schemeClr>
            </a:solidFill>
          </a:ln>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53919" y="2085996"/>
            <a:ext cx="2243367" cy="2731867"/>
          </a:xfrm>
          <a:prstGeom prst="rect">
            <a:avLst/>
          </a:prstGeom>
          <a:ln>
            <a:solidFill>
              <a:schemeClr val="bg1">
                <a:lumMod val="65000"/>
              </a:schemeClr>
            </a:solidFill>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750</TotalTime>
  <Words>982</Words>
  <Application>Microsoft Office PowerPoint</Application>
  <PresentationFormat>Widescreen</PresentationFormat>
  <Paragraphs>207</Paragraphs>
  <Slides>17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Tw Cen MT</vt:lpstr>
      <vt:lpstr>Tw Cen MT Condensed</vt:lpstr>
      <vt:lpstr>Wingdings</vt:lpstr>
      <vt:lpstr>Wingdings 3</vt:lpstr>
      <vt:lpstr>Integral</vt:lpstr>
      <vt:lpstr>Kropsspråk och hur man gör ett bra intryck</vt:lpstr>
      <vt:lpstr>Mål</vt:lpstr>
      <vt:lpstr>Kroppsspråkets betydelse</vt:lpstr>
      <vt:lpstr>Kroppsspråk</vt:lpstr>
      <vt:lpstr>Hur syns det om någon är intresserad? </vt:lpstr>
      <vt:lpstr>Så vem tror du är intresserad?</vt:lpstr>
      <vt:lpstr>TECKEN PÅ OINTRESSE</vt:lpstr>
      <vt:lpstr>TECKEN PÅ FÖRSVARSSTÄLLNING </vt:lpstr>
      <vt:lpstr>TECKEN PÅ INTRESSE</vt:lpstr>
      <vt:lpstr>TECKEN PÅ SJÄLVSÄKERHET &amp; MAKT</vt:lpstr>
      <vt:lpstr>TECKEN PÅ NEVOSITET OCH SPÄNNING</vt:lpstr>
      <vt:lpstr>TECKEN PÅ ATT NÅGON KANSKE LJUGER</vt:lpstr>
      <vt:lpstr>ATT SKAPA SAMHÖRIGHET</vt:lpstr>
      <vt:lpstr>ATT SKAPA SAMHÖRIGHET</vt:lpstr>
      <vt:lpstr>SPEGLING</vt:lpstr>
      <vt:lpstr>ATT GÖRA ETT BRA INTRYCK OCH DITT PERSONLIGA VARUMÄRKE</vt:lpstr>
      <vt:lpstr>HUR MAN GÖR ETT GOTT INTRYCK PÅ INTERVJUER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David Powell</dc:creator>
  <cp:lastModifiedBy>Pete Stevens</cp:lastModifiedBy>
  <cp:revision>70</cp:revision>
  <dcterms:created xsi:type="dcterms:W3CDTF">2017-12-19T15:29:47Z</dcterms:created>
  <dcterms:modified xsi:type="dcterms:W3CDTF">2018-07-17T01:39:54Z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764A306A-EE9E-483F-9388-D494C5A6E4F8</vt:lpwstr>
  </property>
  <property fmtid="{D5CDD505-2E9C-101B-9397-08002B2CF9AE}" pid="3" name="ArticulatePath">
    <vt:lpwstr>Migreat ppt TEMPLATE</vt:lpwstr>
  </property>
</Properties>
</file>