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48" autoAdjust="0"/>
    <p:restoredTop sz="94718"/>
  </p:normalViewPr>
  <p:slideViewPr>
    <p:cSldViewPr snapToGrid="0">
      <p:cViewPr varScale="1">
        <p:scale>
          <a:sx n="97" d="100"/>
          <a:sy n="97" d="100"/>
        </p:scale>
        <p:origin x="208" y="10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dirty="0"/>
              <a:pPr/>
              <a:t>8/19/18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8/19/18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8/19/18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pPr/>
              <a:t>8/19/18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sv-SE"/>
              <a:t>Klicka här för att ändra mall för rubrikformat</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Redigera format för bakgrundstext</a:t>
            </a:r>
          </a:p>
        </p:txBody>
      </p:sp>
      <p:sp>
        <p:nvSpPr>
          <p:cNvPr id="4" name="Date Placeholder 3"/>
          <p:cNvSpPr>
            <a:spLocks noGrp="1"/>
          </p:cNvSpPr>
          <p:nvPr>
            <p:ph type="dt" sz="half" idx="10"/>
          </p:nvPr>
        </p:nvSpPr>
        <p:spPr/>
        <p:txBody>
          <a:bodyPr/>
          <a:lstStyle/>
          <a:p>
            <a:fld id="{96DFF08F-DC6B-4601-B491-B0F83F6DD2DA}" type="datetimeFigureOut">
              <a:rPr lang="en-US" dirty="0"/>
              <a:pPr/>
              <a:t>8/19/18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‹Nr.›</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pPr/>
              <a:t>8/19/18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sv-SE"/>
              <a:t>Redigera format för bakgrundstext</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pPr/>
              <a:t>8/19/18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pPr/>
              <a:t>8/19/18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pPr/>
              <a:t>8/19/18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sv-SE"/>
              <a:t>Klicka här för att ändra mall för rubrikformat</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Redigera format för bakgrundstext</a:t>
            </a:r>
          </a:p>
        </p:txBody>
      </p:sp>
      <p:sp>
        <p:nvSpPr>
          <p:cNvPr id="5" name="Date Placeholder 4"/>
          <p:cNvSpPr>
            <a:spLocks noGrp="1"/>
          </p:cNvSpPr>
          <p:nvPr>
            <p:ph type="dt" sz="half" idx="10"/>
          </p:nvPr>
        </p:nvSpPr>
        <p:spPr/>
        <p:txBody>
          <a:bodyPr/>
          <a:lstStyle/>
          <a:p>
            <a:fld id="{96DFF08F-DC6B-4601-B491-B0F83F6DD2DA}" type="datetimeFigureOut">
              <a:rPr lang="en-US" dirty="0"/>
              <a:pPr/>
              <a:t>8/19/18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Date Placeholder 4"/>
          <p:cNvSpPr>
            <a:spLocks noGrp="1"/>
          </p:cNvSpPr>
          <p:nvPr>
            <p:ph type="dt" sz="half" idx="10"/>
          </p:nvPr>
        </p:nvSpPr>
        <p:spPr/>
        <p:txBody>
          <a:bodyPr/>
          <a:lstStyle/>
          <a:p>
            <a:fld id="{C7616CA0-919D-4A49-9C8A-62FDFB3A5183}" type="datetimeFigureOut">
              <a:rPr lang="en-US" dirty="0"/>
              <a:pPr/>
              <a:t>8/19/18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pPr/>
              <a:t>‹Nr.›</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6DFF08F-DC6B-4601-B491-B0F83F6DD2DA}" type="datetimeFigureOut">
              <a:rPr lang="en-US" dirty="0"/>
              <a:pPr/>
              <a:t>8/19/18</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FAB73BC-B049-4115-A692-8D63A059BFB8}" type="slidenum">
              <a:rPr lang="en-US" dirty="0"/>
              <a:pPr/>
              <a:t>‹Nr.›</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1"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jpg"/><Relationship Id="rId1" Type="http://schemas.openxmlformats.org/officeDocument/2006/relationships/slideLayout" Target="../slideLayouts/slideLayout1.xml"/><Relationship Id="rId2"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4B3B9CD-92AC-44A7-9066-431851008D30}"/>
              </a:ext>
            </a:extLst>
          </p:cNvPr>
          <p:cNvSpPr>
            <a:spLocks noGrp="1"/>
          </p:cNvSpPr>
          <p:nvPr>
            <p:ph type="ctrTitle"/>
          </p:nvPr>
        </p:nvSpPr>
        <p:spPr/>
        <p:txBody>
          <a:bodyPr>
            <a:normAutofit fontScale="90000"/>
          </a:bodyPr>
          <a:lstStyle/>
          <a:p>
            <a:pPr algn="ctr"/>
            <a:r>
              <a:rPr lang="sv-SE" dirty="0" smtClean="0"/>
              <a:t>ATT söka jobb </a:t>
            </a:r>
            <a:r>
              <a:rPr lang="sv-SE" dirty="0"/>
              <a:t>och gå </a:t>
            </a:r>
            <a:r>
              <a:rPr lang="sv-SE" dirty="0" smtClean="0"/>
              <a:t>PÅ </a:t>
            </a:r>
            <a:r>
              <a:rPr lang="sv-SE" dirty="0" smtClean="0"/>
              <a:t>intervju </a:t>
            </a:r>
            <a:r>
              <a:rPr lang="sv-SE" dirty="0"/>
              <a:t>- Introduktion till </a:t>
            </a:r>
            <a:r>
              <a:rPr lang="sv-SE" dirty="0" err="1" smtClean="0"/>
              <a:t>mIgreat</a:t>
            </a:r>
            <a:r>
              <a:rPr lang="sv-SE" dirty="0" smtClean="0"/>
              <a:t>! </a:t>
            </a:r>
            <a:r>
              <a:rPr lang="sv-SE" dirty="0"/>
              <a:t>modul 7</a:t>
            </a:r>
          </a:p>
        </p:txBody>
      </p:sp>
      <p:sp>
        <p:nvSpPr>
          <p:cNvPr id="3" name="Underrubrik 2">
            <a:extLst>
              <a:ext uri="{FF2B5EF4-FFF2-40B4-BE49-F238E27FC236}">
                <a16:creationId xmlns="" xmlns:a16="http://schemas.microsoft.com/office/drawing/2014/main" id="{FA56E0CB-60F5-4109-9EB0-286BBE8F9848}"/>
              </a:ext>
            </a:extLst>
          </p:cNvPr>
          <p:cNvSpPr>
            <a:spLocks noGrp="1"/>
          </p:cNvSpPr>
          <p:nvPr>
            <p:ph type="subTitle" idx="1"/>
          </p:nvPr>
        </p:nvSpPr>
        <p:spPr/>
        <p:txBody>
          <a:bodyPr>
            <a:normAutofit fontScale="77500" lnSpcReduction="20000"/>
          </a:bodyPr>
          <a:lstStyle/>
          <a:p>
            <a:r>
              <a:rPr lang="en-GB"/>
              <a:t>The “MiGreat Project”- n. 2016-1-IT01-KA202-005348 has been funded with support from the European Commission. This document reflects the views only of the author and the Commission cannot be held responsible for any use which might be made of the information contained herein.</a:t>
            </a:r>
            <a:endParaRPr lang="sv-SE" dirty="0"/>
          </a:p>
        </p:txBody>
      </p:sp>
      <p:pic>
        <p:nvPicPr>
          <p:cNvPr id="5" name="Bildobjekt 4">
            <a:extLst>
              <a:ext uri="{FF2B5EF4-FFF2-40B4-BE49-F238E27FC236}">
                <a16:creationId xmlns="" xmlns:a16="http://schemas.microsoft.com/office/drawing/2014/main" id="{3FC7AC6F-6CCD-4D0E-A9FD-631589BA962B}"/>
              </a:ext>
            </a:extLst>
          </p:cNvPr>
          <p:cNvPicPr>
            <a:picLocks noChangeAspect="1"/>
          </p:cNvPicPr>
          <p:nvPr/>
        </p:nvPicPr>
        <p:blipFill>
          <a:blip r:embed="rId2"/>
          <a:stretch>
            <a:fillRect/>
          </a:stretch>
        </p:blipFill>
        <p:spPr>
          <a:xfrm>
            <a:off x="45334" y="81340"/>
            <a:ext cx="833837" cy="717630"/>
          </a:xfrm>
          <a:prstGeom prst="rect">
            <a:avLst/>
          </a:prstGeom>
        </p:spPr>
      </p:pic>
      <p:pic>
        <p:nvPicPr>
          <p:cNvPr id="6"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10423106" y="6155156"/>
            <a:ext cx="1476375" cy="419100"/>
          </a:xfrm>
          <a:prstGeom prst="rect">
            <a:avLst/>
          </a:prstGeom>
          <a:noFill/>
        </p:spPr>
      </p:pic>
      <p:pic>
        <p:nvPicPr>
          <p:cNvPr id="9" name="Bildobjekt 8">
            <a:extLst>
              <a:ext uri="{FF2B5EF4-FFF2-40B4-BE49-F238E27FC236}">
                <a16:creationId xmlns="" xmlns:a16="http://schemas.microsoft.com/office/drawing/2014/main" id="{BA22EB08-C01B-4C58-82C6-4DE07188C21A}"/>
              </a:ext>
            </a:extLst>
          </p:cNvPr>
          <p:cNvPicPr>
            <a:picLocks noChangeAspect="1"/>
          </p:cNvPicPr>
          <p:nvPr/>
        </p:nvPicPr>
        <p:blipFill>
          <a:blip r:embed="rId4"/>
          <a:stretch>
            <a:fillRect/>
          </a:stretch>
        </p:blipFill>
        <p:spPr>
          <a:xfrm>
            <a:off x="3910519" y="94441"/>
            <a:ext cx="3764603" cy="4321916"/>
          </a:xfrm>
          <a:prstGeom prst="rect">
            <a:avLst/>
          </a:prstGeom>
        </p:spPr>
      </p:pic>
    </p:spTree>
    <p:extLst>
      <p:ext uri="{BB962C8B-B14F-4D97-AF65-F5344CB8AC3E}">
        <p14:creationId xmlns:p14="http://schemas.microsoft.com/office/powerpoint/2010/main" val="10495829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485DF489-91A1-4A29-B1E6-F520AC6844FD}"/>
              </a:ext>
            </a:extLst>
          </p:cNvPr>
          <p:cNvSpPr>
            <a:spLocks noGrp="1"/>
          </p:cNvSpPr>
          <p:nvPr>
            <p:ph type="ctrTitle"/>
          </p:nvPr>
        </p:nvSpPr>
        <p:spPr/>
        <p:txBody>
          <a:bodyPr/>
          <a:lstStyle/>
          <a:p>
            <a:pPr algn="ctr"/>
            <a:r>
              <a:rPr lang="sv-SE" dirty="0" smtClean="0"/>
              <a:t>VAR </a:t>
            </a:r>
            <a:r>
              <a:rPr lang="sv-SE" dirty="0" smtClean="0"/>
              <a:t>MAN HITTAR </a:t>
            </a:r>
            <a:r>
              <a:rPr lang="sv-SE" dirty="0" smtClean="0"/>
              <a:t>JOBB</a:t>
            </a:r>
            <a:endParaRPr lang="sv-SE" dirty="0"/>
          </a:p>
        </p:txBody>
      </p:sp>
      <p:sp>
        <p:nvSpPr>
          <p:cNvPr id="3" name="Underrubrik 2">
            <a:extLst>
              <a:ext uri="{FF2B5EF4-FFF2-40B4-BE49-F238E27FC236}">
                <a16:creationId xmlns="" xmlns:a16="http://schemas.microsoft.com/office/drawing/2014/main" id="{D73974F5-187F-40A5-AE8D-B117136B8063}"/>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F343B946-960D-4988-8D4C-66FAD01C83CB}"/>
              </a:ext>
            </a:extLst>
          </p:cNvPr>
          <p:cNvSpPr/>
          <p:nvPr/>
        </p:nvSpPr>
        <p:spPr>
          <a:xfrm>
            <a:off x="720969" y="96715"/>
            <a:ext cx="10594731" cy="3693319"/>
          </a:xfrm>
          <a:prstGeom prst="rect">
            <a:avLst/>
          </a:prstGeom>
        </p:spPr>
        <p:txBody>
          <a:bodyPr wrap="square">
            <a:spAutoFit/>
          </a:bodyPr>
          <a:lstStyle/>
          <a:p>
            <a:r>
              <a:rPr lang="sv-SE" dirty="0" smtClean="0">
                <a:solidFill>
                  <a:srgbClr val="000000"/>
                </a:solidFill>
                <a:latin typeface="Trebuchet MS" panose="020B0603020202020204" pitchFamily="34" charset="0"/>
              </a:rPr>
              <a:t>Så vill du söka jobb? Men hur gör du det? Ett sätt är att läsa annonser i tidningar eller på nätet. Oavsett hur du hittar jobbet du tänker söka behöver du skriva ett personligt brev för att övertyga arbetsgivaren att du är den mest lämpliga kandidaten för jobbet.</a:t>
            </a:r>
          </a:p>
          <a:p>
            <a:endParaRPr lang="sv-SE" dirty="0" smtClean="0">
              <a:solidFill>
                <a:srgbClr val="000000"/>
              </a:solidFill>
              <a:latin typeface="Trebuchet MS" panose="020B0603020202020204" pitchFamily="34" charset="0"/>
            </a:endParaRPr>
          </a:p>
          <a:p>
            <a:r>
              <a:rPr lang="sv-SE" dirty="0" smtClean="0">
                <a:solidFill>
                  <a:srgbClr val="000000"/>
                </a:solidFill>
                <a:latin typeface="Trebuchet MS" panose="020B0603020202020204" pitchFamily="34" charset="0"/>
              </a:rPr>
              <a:t>Ibland ordnas rekryteringsträffar arenor där arbetsgivare och arbetssökande träffas snabbt - det vill säga att försöka lära känna varandra så snabbt som möjligt för att se om de passar varandra. Det är som en audition, där en arbetsgivare ber potentiella sökande att komma och presentera sig själva.</a:t>
            </a:r>
          </a:p>
          <a:p>
            <a:endParaRPr lang="sv-SE" dirty="0" smtClean="0">
              <a:solidFill>
                <a:srgbClr val="000000"/>
              </a:solidFill>
              <a:latin typeface="Trebuchet MS" panose="020B0603020202020204" pitchFamily="34" charset="0"/>
            </a:endParaRPr>
          </a:p>
          <a:p>
            <a:r>
              <a:rPr lang="sv-SE" dirty="0" smtClean="0">
                <a:solidFill>
                  <a:srgbClr val="000000"/>
                </a:solidFill>
                <a:latin typeface="Trebuchet MS" panose="020B0603020202020204" pitchFamily="34" charset="0"/>
              </a:rPr>
              <a:t>En annan modern form är rekryteringsmöten. De kan antingen vara öppna för alla som är intresserade eller för speciellt inbjudna. En äldre, mer beprövad metod är att helt enkelt gå och fråga om snabbköpet, caféet eller hunddagiset behöver någon.</a:t>
            </a:r>
          </a:p>
          <a:p>
            <a:endParaRPr lang="sv-SE" dirty="0" smtClean="0">
              <a:solidFill>
                <a:srgbClr val="000000"/>
              </a:solidFill>
              <a:latin typeface="Trebuchet MS" panose="020B0603020202020204" pitchFamily="34" charset="0"/>
            </a:endParaRPr>
          </a:p>
          <a:p>
            <a:r>
              <a:rPr lang="sv-SE" dirty="0" smtClean="0">
                <a:solidFill>
                  <a:srgbClr val="000000"/>
                </a:solidFill>
                <a:latin typeface="Trebuchet MS" panose="020B0603020202020204" pitchFamily="34" charset="0"/>
              </a:rPr>
              <a:t>Här får du reda på hur du lyckas - oavsett vilket jobb du söker och hur du söker det!</a:t>
            </a:r>
            <a:endParaRPr lang="sv-SE" dirty="0">
              <a:solidFill>
                <a:srgbClr val="000000"/>
              </a:solidFill>
              <a:latin typeface="Trebuchet MS" panose="020B0603020202020204" pitchFamily="34" charset="0"/>
            </a:endParaRPr>
          </a:p>
        </p:txBody>
      </p:sp>
    </p:spTree>
    <p:extLst>
      <p:ext uri="{BB962C8B-B14F-4D97-AF65-F5344CB8AC3E}">
        <p14:creationId xmlns:p14="http://schemas.microsoft.com/office/powerpoint/2010/main" val="2275481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71FAABD5-D3EC-4368-A1DF-591E2BB45204}"/>
              </a:ext>
            </a:extLst>
          </p:cNvPr>
          <p:cNvSpPr>
            <a:spLocks noGrp="1"/>
          </p:cNvSpPr>
          <p:nvPr>
            <p:ph type="ctrTitle"/>
          </p:nvPr>
        </p:nvSpPr>
        <p:spPr/>
        <p:txBody>
          <a:bodyPr>
            <a:normAutofit/>
          </a:bodyPr>
          <a:lstStyle/>
          <a:p>
            <a:r>
              <a:rPr lang="sv-SE" sz="4500" dirty="0" smtClean="0"/>
              <a:t>ATT fylla i ett ansökningsformulär</a:t>
            </a:r>
            <a:endParaRPr lang="sv-SE" sz="4500" dirty="0"/>
          </a:p>
        </p:txBody>
      </p:sp>
      <p:sp>
        <p:nvSpPr>
          <p:cNvPr id="3" name="Underrubrik 2">
            <a:extLst>
              <a:ext uri="{FF2B5EF4-FFF2-40B4-BE49-F238E27FC236}">
                <a16:creationId xmlns="" xmlns:a16="http://schemas.microsoft.com/office/drawing/2014/main" id="{F3C05AAD-9C96-4813-A732-09EDAA0E405D}"/>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AB2B793C-E8E9-4990-BD46-8E18ED684C0C}"/>
              </a:ext>
            </a:extLst>
          </p:cNvPr>
          <p:cNvSpPr/>
          <p:nvPr/>
        </p:nvSpPr>
        <p:spPr>
          <a:xfrm>
            <a:off x="318052" y="-1"/>
            <a:ext cx="11492948" cy="4462760"/>
          </a:xfrm>
          <a:prstGeom prst="rect">
            <a:avLst/>
          </a:prstGeom>
        </p:spPr>
        <p:txBody>
          <a:bodyPr wrap="square">
            <a:spAutoFit/>
          </a:bodyPr>
          <a:lstStyle/>
          <a:p>
            <a:pPr marL="342900" lvl="0" indent="-342900">
              <a:spcAft>
                <a:spcPts val="0"/>
              </a:spcAft>
              <a:buFont typeface="Symbol" panose="05050102010706020507" pitchFamily="18" charset="2"/>
              <a:buChar char=""/>
              <a:tabLst>
                <a:tab pos="228600" algn="l"/>
              </a:tabLst>
            </a:pPr>
            <a:endParaRPr lang="en-US" sz="1200" dirty="0">
              <a:latin typeface="Comic Sans MS" panose="030F0702030302020204" pitchFamily="66" charset="0"/>
              <a:ea typeface="Times New Roman" panose="02020603050405020304" pitchFamily="18" charset="0"/>
            </a:endParaRP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Läs hela ansökningsformuläret noga innan du börjar fylla i det.</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Gör ett utkast och be någon att läsa igenom den och kommentera.</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Om du skriver för hand, skriv snyggt och använd svart eller blått bläck.</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Följ instruktionerna exakt, det kan fråga om STORA BOKSTÄVER i vissa avsnitt</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Svara på frågorna med fullständiga meningar om möjligt.</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Ange hela din adress, glöm inte postnummer. </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Se till att få med all utbildningar och kurser. </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Tar du examen snart? Skriv vilken examen du kommer att ta och vilket datum.</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Ange tidigare alla anställningar deltidsjobb (betalda och frivilliga och praktikplatser.</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Inkludera fritidsintressen.</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Använd möjligheten att sälja in dig själv i stycket om ytterligare information (om ett sådant finns). </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Försök att relatera dina styrkor till de färdigheter och kvaliteter som arbetsgivaren kommer att leta efter.</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Kontrollera att din ansökan är korrekt ifyllt och saknar stavfel.</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Behåll en kopia av din ansökningsblankett för framtida referens.</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Använd din personliga utbildningsplan (PEP) och/eller handlingsplan för att hjälpa dig att fylla i formuläret.</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Skicka in din ansökningsblankett på en gång – tänk på att det ofta är ett sista datum för att ta emot ansökningar.</a:t>
            </a:r>
          </a:p>
          <a:p>
            <a:pPr marL="342900" lvl="0" indent="-342900">
              <a:spcAft>
                <a:spcPts val="0"/>
              </a:spcAft>
              <a:buFont typeface="Symbol" panose="05050102010706020507" pitchFamily="18" charset="2"/>
              <a:buChar char=""/>
              <a:tabLst>
                <a:tab pos="228600" algn="l"/>
              </a:tabLst>
            </a:pPr>
            <a:r>
              <a:rPr lang="sv-SE" sz="1600" dirty="0" smtClean="0">
                <a:solidFill>
                  <a:srgbClr val="000000"/>
                </a:solidFill>
                <a:latin typeface="Trebuchet MS" panose="020B0603020202020204" pitchFamily="34" charset="0"/>
              </a:rPr>
              <a:t>Lämna inte tomma utrymmen, skriv "Ej tillämpligt" (N/A för kort)  på frågor som inte gäller för dig.</a:t>
            </a:r>
            <a:endParaRPr lang="sv-SE" sz="1600" dirty="0">
              <a:solidFill>
                <a:srgbClr val="000000"/>
              </a:solidFill>
              <a:latin typeface="Trebuchet MS" panose="020B0603020202020204" pitchFamily="34" charset="0"/>
            </a:endParaRPr>
          </a:p>
        </p:txBody>
      </p:sp>
    </p:spTree>
    <p:extLst>
      <p:ext uri="{BB962C8B-B14F-4D97-AF65-F5344CB8AC3E}">
        <p14:creationId xmlns:p14="http://schemas.microsoft.com/office/powerpoint/2010/main" val="1564810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E89E01D6-E54D-4FBB-91BC-14ACE328CA1C}"/>
              </a:ext>
            </a:extLst>
          </p:cNvPr>
          <p:cNvSpPr>
            <a:spLocks noGrp="1"/>
          </p:cNvSpPr>
          <p:nvPr>
            <p:ph type="ctrTitle"/>
          </p:nvPr>
        </p:nvSpPr>
        <p:spPr>
          <a:xfrm>
            <a:off x="457200" y="4960137"/>
            <a:ext cx="7631723" cy="1463040"/>
          </a:xfrm>
        </p:spPr>
        <p:txBody>
          <a:bodyPr/>
          <a:lstStyle/>
          <a:p>
            <a:r>
              <a:rPr lang="sv-SE" dirty="0" smtClean="0"/>
              <a:t>CV Checklista</a:t>
            </a:r>
            <a:endParaRPr lang="sv-SE" dirty="0"/>
          </a:p>
        </p:txBody>
      </p:sp>
      <p:sp>
        <p:nvSpPr>
          <p:cNvPr id="3" name="Underrubrik 2">
            <a:extLst>
              <a:ext uri="{FF2B5EF4-FFF2-40B4-BE49-F238E27FC236}">
                <a16:creationId xmlns="" xmlns:a16="http://schemas.microsoft.com/office/drawing/2014/main" id="{C5012EAE-874F-4112-A779-CDE906231BD4}"/>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5D964865-836E-40C3-B8A5-D8A5DDB47537}"/>
              </a:ext>
            </a:extLst>
          </p:cNvPr>
          <p:cNvSpPr/>
          <p:nvPr/>
        </p:nvSpPr>
        <p:spPr>
          <a:xfrm>
            <a:off x="457201" y="2"/>
            <a:ext cx="10832122" cy="4315990"/>
          </a:xfrm>
          <a:prstGeom prst="rect">
            <a:avLst/>
          </a:prstGeom>
        </p:spPr>
        <p:txBody>
          <a:bodyPr wrap="square">
            <a:spAutoFit/>
          </a:bodyPr>
          <a:lstStyle/>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Kontrollera stavning</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Kontrollera grammatik</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Skriv inte mer än högst 2 x A4I</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Inga täta stycken</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Lätt och tydligt att läsa</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Viktigaste informationen på första sidan</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Använd punktlistor  för att göra det lätt att läsa</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Använd fet- och kursiv för att markera viktiga delar</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Använd högst två olika teckensnitt</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Sätt ditt namn längst upp i stort teckensnitt</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Pratar du några språk?</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Vilka IT-färdigheter har du?</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Har du </a:t>
            </a:r>
            <a:r>
              <a:rPr lang="sv-SE" sz="1600" dirty="0" smtClean="0">
                <a:solidFill>
                  <a:srgbClr val="000000"/>
                </a:solidFill>
                <a:latin typeface="Trebuchet MS" panose="020B0603020202020204" pitchFamily="34" charset="0"/>
              </a:rPr>
              <a:t>körkort</a:t>
            </a:r>
            <a:r>
              <a:rPr lang="sv-SE" sz="1600" dirty="0">
                <a:solidFill>
                  <a:srgbClr val="000000"/>
                </a:solidFill>
                <a:latin typeface="Trebuchet MS" panose="020B0603020202020204" pitchFamily="34" charset="0"/>
              </a:rPr>
              <a:t>?</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Visa en mängd olika intressen som är relevanta för jobbet och visa hur du kan arbeta tillsammans med andra</a:t>
            </a:r>
          </a:p>
          <a:p>
            <a:pPr marL="342900" indent="-342900">
              <a:lnSpc>
                <a:spcPct val="115000"/>
              </a:lnSpc>
              <a:buFont typeface="Symbol" panose="05050102010706020507" pitchFamily="18" charset="2"/>
              <a:buChar char=""/>
              <a:tabLst>
                <a:tab pos="228600" algn="l"/>
              </a:tabLst>
            </a:pPr>
            <a:r>
              <a:rPr lang="sv-SE" sz="1600" dirty="0">
                <a:solidFill>
                  <a:srgbClr val="000000"/>
                </a:solidFill>
                <a:latin typeface="Trebuchet MS" panose="020B0603020202020204" pitchFamily="34" charset="0"/>
              </a:rPr>
              <a:t>Inkludera referenser</a:t>
            </a:r>
          </a:p>
        </p:txBody>
      </p:sp>
    </p:spTree>
    <p:extLst>
      <p:ext uri="{BB962C8B-B14F-4D97-AF65-F5344CB8AC3E}">
        <p14:creationId xmlns:p14="http://schemas.microsoft.com/office/powerpoint/2010/main" val="3290161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2C0D4DFA-4213-4562-9F16-660B09085261}"/>
              </a:ext>
            </a:extLst>
          </p:cNvPr>
          <p:cNvSpPr>
            <a:spLocks noGrp="1"/>
          </p:cNvSpPr>
          <p:nvPr>
            <p:ph type="ctrTitle"/>
          </p:nvPr>
        </p:nvSpPr>
        <p:spPr/>
        <p:txBody>
          <a:bodyPr/>
          <a:lstStyle/>
          <a:p>
            <a:r>
              <a:rPr lang="sv-SE" dirty="0" smtClean="0"/>
              <a:t>ATT GÅ PÅ ANSTÄLLNINGSINTERVJU</a:t>
            </a:r>
            <a:endParaRPr lang="sv-SE" dirty="0"/>
          </a:p>
        </p:txBody>
      </p:sp>
      <p:sp>
        <p:nvSpPr>
          <p:cNvPr id="3" name="Underrubrik 2">
            <a:extLst>
              <a:ext uri="{FF2B5EF4-FFF2-40B4-BE49-F238E27FC236}">
                <a16:creationId xmlns="" xmlns:a16="http://schemas.microsoft.com/office/drawing/2014/main" id="{7A919F82-327C-44A7-8844-3360EE94BDA6}"/>
              </a:ext>
            </a:extLst>
          </p:cNvPr>
          <p:cNvSpPr>
            <a:spLocks noGrp="1"/>
          </p:cNvSpPr>
          <p:nvPr>
            <p:ph type="subTitle" idx="1"/>
          </p:nvPr>
        </p:nvSpPr>
        <p:spPr/>
        <p:txBody>
          <a:bodyPr/>
          <a:lstStyle/>
          <a:p>
            <a:endParaRPr lang="sv-SE"/>
          </a:p>
        </p:txBody>
      </p:sp>
      <p:pic>
        <p:nvPicPr>
          <p:cNvPr id="5" name="Bildobjekt 4">
            <a:extLst>
              <a:ext uri="{FF2B5EF4-FFF2-40B4-BE49-F238E27FC236}">
                <a16:creationId xmlns="" xmlns:a16="http://schemas.microsoft.com/office/drawing/2014/main" id="{F7551B07-43BA-475C-94FC-7F6C6B78662C}"/>
              </a:ext>
            </a:extLst>
          </p:cNvPr>
          <p:cNvPicPr>
            <a:picLocks noChangeAspect="1"/>
          </p:cNvPicPr>
          <p:nvPr/>
        </p:nvPicPr>
        <p:blipFill>
          <a:blip r:embed="rId2"/>
          <a:stretch>
            <a:fillRect/>
          </a:stretch>
        </p:blipFill>
        <p:spPr>
          <a:xfrm>
            <a:off x="3214687" y="142570"/>
            <a:ext cx="5762625" cy="4257675"/>
          </a:xfrm>
          <a:prstGeom prst="rect">
            <a:avLst/>
          </a:prstGeom>
        </p:spPr>
      </p:pic>
    </p:spTree>
    <p:extLst>
      <p:ext uri="{BB962C8B-B14F-4D97-AF65-F5344CB8AC3E}">
        <p14:creationId xmlns:p14="http://schemas.microsoft.com/office/powerpoint/2010/main" val="34793031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F2F5D325-4F44-4DA0-AA37-2DD65570F722}"/>
              </a:ext>
            </a:extLst>
          </p:cNvPr>
          <p:cNvSpPr>
            <a:spLocks noGrp="1"/>
          </p:cNvSpPr>
          <p:nvPr>
            <p:ph type="ctrTitle"/>
          </p:nvPr>
        </p:nvSpPr>
        <p:spPr/>
        <p:txBody>
          <a:bodyPr/>
          <a:lstStyle/>
          <a:p>
            <a:r>
              <a:rPr lang="sv-SE" dirty="0" smtClean="0"/>
              <a:t>ATT FÖRBEREDA SIG INFÖR EN INTERVJU</a:t>
            </a:r>
            <a:endParaRPr lang="sv-SE" dirty="0"/>
          </a:p>
        </p:txBody>
      </p:sp>
      <p:sp>
        <p:nvSpPr>
          <p:cNvPr id="3" name="Underrubrik 2">
            <a:extLst>
              <a:ext uri="{FF2B5EF4-FFF2-40B4-BE49-F238E27FC236}">
                <a16:creationId xmlns="" xmlns:a16="http://schemas.microsoft.com/office/drawing/2014/main" id="{E66AE714-B9CA-482D-B158-829B3BB6F078}"/>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7A73A1D7-B7B3-44F2-B610-48AB72F8E538}"/>
              </a:ext>
            </a:extLst>
          </p:cNvPr>
          <p:cNvSpPr/>
          <p:nvPr/>
        </p:nvSpPr>
        <p:spPr>
          <a:xfrm>
            <a:off x="175098" y="126460"/>
            <a:ext cx="11635902" cy="3416320"/>
          </a:xfrm>
          <a:prstGeom prst="rect">
            <a:avLst/>
          </a:prstGeom>
        </p:spPr>
        <p:txBody>
          <a:bodyPr wrap="square">
            <a:spAutoFit/>
          </a:bodyPr>
          <a:lstStyle/>
          <a:p>
            <a:endParaRPr lang="en-US" dirty="0">
              <a:solidFill>
                <a:srgbClr val="000000"/>
              </a:solidFill>
              <a:latin typeface="Trebuchet MS" panose="020B0603020202020204" pitchFamily="34" charset="0"/>
            </a:endParaRPr>
          </a:p>
          <a:p>
            <a:endParaRPr lang="en-US" dirty="0">
              <a:solidFill>
                <a:srgbClr val="000000"/>
              </a:solidFill>
              <a:latin typeface="Trebuchet MS" panose="020B0603020202020204" pitchFamily="34" charset="0"/>
            </a:endParaRPr>
          </a:p>
          <a:p>
            <a:r>
              <a:rPr lang="sv-SE" dirty="0" smtClean="0">
                <a:solidFill>
                  <a:srgbClr val="000000"/>
                </a:solidFill>
                <a:latin typeface="Trebuchet MS" panose="020B0603020202020204" pitchFamily="34" charset="0"/>
              </a:rPr>
              <a:t>Arbetsgivaren ordnar intervjuer och letar efter dina styrkor och svagheter, utvärderar dina kvalifikationer, erfarenheter och andra förmågor och försöker förstå din inställning till arbetet, hur lämplig du är för tjänsten, din motivation och din mognad.</a:t>
            </a:r>
          </a:p>
          <a:p>
            <a:endParaRPr lang="sv-SE" dirty="0" smtClean="0">
              <a:solidFill>
                <a:srgbClr val="000000"/>
              </a:solidFill>
              <a:latin typeface="Trebuchet MS" panose="020B0603020202020204" pitchFamily="34" charset="0"/>
            </a:endParaRPr>
          </a:p>
          <a:p>
            <a:r>
              <a:rPr lang="sv-SE" dirty="0" smtClean="0">
                <a:solidFill>
                  <a:srgbClr val="000000"/>
                </a:solidFill>
                <a:latin typeface="Trebuchet MS" panose="020B0603020202020204" pitchFamily="34" charset="0"/>
              </a:rPr>
              <a:t>En intervju kan verka utmanande och spännande, men även svår och lite skrämmande ibland. Intervjun är främst för arbetsgivaren att samla så mycket information om dig som möjligt för att se om du är den som de letar efter. Vissa arbetsgivare är bra på det här, andra är mindre vana vid intervjuer.</a:t>
            </a:r>
          </a:p>
          <a:p>
            <a:endParaRPr lang="sv-SE" dirty="0" smtClean="0">
              <a:solidFill>
                <a:srgbClr val="000000"/>
              </a:solidFill>
              <a:latin typeface="Trebuchet MS" panose="020B0603020202020204" pitchFamily="34" charset="0"/>
            </a:endParaRPr>
          </a:p>
          <a:p>
            <a:r>
              <a:rPr lang="sv-SE" dirty="0" smtClean="0">
                <a:solidFill>
                  <a:srgbClr val="000000"/>
                </a:solidFill>
                <a:latin typeface="Trebuchet MS" panose="020B0603020202020204" pitchFamily="34" charset="0"/>
              </a:rPr>
              <a:t>Samspelet mellan dig och personen som intervjuar dig är viktigt för att du ska lyckas under en intervju. Därför finns det saker du kan göra för att förbereda dig själv.</a:t>
            </a:r>
            <a:endParaRPr lang="sv-SE" b="0" i="0" dirty="0">
              <a:solidFill>
                <a:srgbClr val="000000"/>
              </a:solidFill>
              <a:effectLst/>
              <a:latin typeface="Trebuchet MS" panose="020B0603020202020204" pitchFamily="34" charset="0"/>
            </a:endParaRPr>
          </a:p>
        </p:txBody>
      </p:sp>
    </p:spTree>
    <p:extLst>
      <p:ext uri="{BB962C8B-B14F-4D97-AF65-F5344CB8AC3E}">
        <p14:creationId xmlns:p14="http://schemas.microsoft.com/office/powerpoint/2010/main" val="106017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81F2DDC1-27B6-45C8-A4A4-0D01858EC090}"/>
              </a:ext>
            </a:extLst>
          </p:cNvPr>
          <p:cNvSpPr>
            <a:spLocks noGrp="1"/>
          </p:cNvSpPr>
          <p:nvPr>
            <p:ph type="ctrTitle"/>
          </p:nvPr>
        </p:nvSpPr>
        <p:spPr/>
        <p:txBody>
          <a:bodyPr/>
          <a:lstStyle/>
          <a:p>
            <a:r>
              <a:rPr lang="sv-SE" dirty="0" smtClean="0"/>
              <a:t>HUR SKULLE DU KLÄ DIG? </a:t>
            </a:r>
            <a:endParaRPr lang="sv-SE" dirty="0"/>
          </a:p>
        </p:txBody>
      </p:sp>
      <p:sp>
        <p:nvSpPr>
          <p:cNvPr id="3" name="Underrubrik 2">
            <a:extLst>
              <a:ext uri="{FF2B5EF4-FFF2-40B4-BE49-F238E27FC236}">
                <a16:creationId xmlns="" xmlns:a16="http://schemas.microsoft.com/office/drawing/2014/main" id="{3DBB5775-4724-431B-8C3B-A88BFD412534}"/>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A83514F2-7706-4516-BC85-AAB44A4F590F}"/>
              </a:ext>
            </a:extLst>
          </p:cNvPr>
          <p:cNvSpPr/>
          <p:nvPr/>
        </p:nvSpPr>
        <p:spPr>
          <a:xfrm>
            <a:off x="943583" y="671209"/>
            <a:ext cx="9328826" cy="2862322"/>
          </a:xfrm>
          <a:prstGeom prst="rect">
            <a:avLst/>
          </a:prstGeom>
        </p:spPr>
        <p:txBody>
          <a:bodyPr wrap="square">
            <a:spAutoFit/>
          </a:bodyPr>
          <a:lstStyle/>
          <a:p>
            <a:r>
              <a:rPr lang="sv-SE" dirty="0">
                <a:solidFill>
                  <a:srgbClr val="000000"/>
                </a:solidFill>
                <a:latin typeface="Trebuchet MS" panose="020B0603020202020204" pitchFamily="34" charset="0"/>
              </a:rPr>
              <a:t>Hur skulle du klä dig för en intervju i branscher nedan? Hitta bilder på internet eller i tidningar och jämför dem i klassen. Har ni samma idé om nivån? </a:t>
            </a:r>
            <a:endParaRPr lang="sv-SE" dirty="0" smtClean="0">
              <a:solidFill>
                <a:srgbClr val="000000"/>
              </a:solidFill>
              <a:latin typeface="Trebuchet MS" panose="020B0603020202020204" pitchFamily="34" charset="0"/>
            </a:endParaRPr>
          </a:p>
          <a:p>
            <a:endParaRPr lang="sv-SE" dirty="0">
              <a:solidFill>
                <a:srgbClr val="000000"/>
              </a:solidFill>
              <a:latin typeface="Trebuchet MS" panose="020B0603020202020204" pitchFamily="34" charset="0"/>
            </a:endParaRPr>
          </a:p>
          <a:p>
            <a:pPr marL="285750" indent="-285750">
              <a:buFont typeface="Arial" charset="0"/>
              <a:buChar char="•"/>
            </a:pPr>
            <a:r>
              <a:rPr lang="sv-SE" dirty="0" smtClean="0">
                <a:solidFill>
                  <a:srgbClr val="000000"/>
                </a:solidFill>
                <a:latin typeface="Trebuchet MS" panose="020B0603020202020204" pitchFamily="34" charset="0"/>
              </a:rPr>
              <a:t>Administration</a:t>
            </a:r>
            <a:r>
              <a:rPr lang="sv-SE" dirty="0">
                <a:solidFill>
                  <a:srgbClr val="000000"/>
                </a:solidFill>
                <a:latin typeface="Trebuchet MS" panose="020B0603020202020204" pitchFamily="34" charset="0"/>
              </a:rPr>
              <a:t>, Ekonomi, Juridik</a:t>
            </a:r>
          </a:p>
          <a:p>
            <a:pPr marL="285750" indent="-285750">
              <a:buFont typeface="Arial" charset="0"/>
              <a:buChar char="•"/>
            </a:pPr>
            <a:r>
              <a:rPr lang="sv-SE" dirty="0" smtClean="0">
                <a:solidFill>
                  <a:srgbClr val="000000"/>
                </a:solidFill>
                <a:latin typeface="Trebuchet MS" panose="020B0603020202020204" pitchFamily="34" charset="0"/>
              </a:rPr>
              <a:t>Bygg</a:t>
            </a:r>
            <a:endParaRPr lang="sv-SE" dirty="0">
              <a:solidFill>
                <a:srgbClr val="000000"/>
              </a:solidFill>
              <a:latin typeface="Trebuchet MS" panose="020B0603020202020204" pitchFamily="34" charset="0"/>
            </a:endParaRPr>
          </a:p>
          <a:p>
            <a:pPr marL="285750" indent="-285750">
              <a:buFont typeface="Arial" charset="0"/>
              <a:buChar char="•"/>
            </a:pPr>
            <a:r>
              <a:rPr lang="sv-SE" dirty="0" smtClean="0">
                <a:solidFill>
                  <a:srgbClr val="000000"/>
                </a:solidFill>
                <a:latin typeface="Trebuchet MS" panose="020B0603020202020204" pitchFamily="34" charset="0"/>
              </a:rPr>
              <a:t>Data/IT</a:t>
            </a:r>
            <a:endParaRPr lang="sv-SE" dirty="0">
              <a:solidFill>
                <a:srgbClr val="000000"/>
              </a:solidFill>
              <a:latin typeface="Trebuchet MS" panose="020B0603020202020204" pitchFamily="34" charset="0"/>
            </a:endParaRPr>
          </a:p>
          <a:p>
            <a:pPr marL="285750" indent="-285750">
              <a:buFont typeface="Arial" charset="0"/>
              <a:buChar char="•"/>
            </a:pPr>
            <a:r>
              <a:rPr lang="sv-SE" dirty="0" smtClean="0">
                <a:solidFill>
                  <a:srgbClr val="000000"/>
                </a:solidFill>
                <a:latin typeface="Trebuchet MS" panose="020B0603020202020204" pitchFamily="34" charset="0"/>
              </a:rPr>
              <a:t>Försäljning/Marknadsföring</a:t>
            </a:r>
            <a:endParaRPr lang="sv-SE" dirty="0">
              <a:solidFill>
                <a:srgbClr val="000000"/>
              </a:solidFill>
              <a:latin typeface="Trebuchet MS" panose="020B0603020202020204" pitchFamily="34" charset="0"/>
            </a:endParaRPr>
          </a:p>
          <a:p>
            <a:pPr marL="285750" indent="-285750">
              <a:buFont typeface="Arial" charset="0"/>
              <a:buChar char="•"/>
            </a:pPr>
            <a:r>
              <a:rPr lang="sv-SE" dirty="0" smtClean="0">
                <a:solidFill>
                  <a:srgbClr val="000000"/>
                </a:solidFill>
                <a:latin typeface="Trebuchet MS" panose="020B0603020202020204" pitchFamily="34" charset="0"/>
              </a:rPr>
              <a:t>Hantverksyrken</a:t>
            </a:r>
            <a:endParaRPr lang="sv-SE" dirty="0">
              <a:solidFill>
                <a:srgbClr val="000000"/>
              </a:solidFill>
              <a:latin typeface="Trebuchet MS" panose="020B0603020202020204" pitchFamily="34" charset="0"/>
            </a:endParaRPr>
          </a:p>
          <a:p>
            <a:pPr marL="285750" indent="-285750">
              <a:buFont typeface="Arial" charset="0"/>
              <a:buChar char="•"/>
            </a:pPr>
            <a:r>
              <a:rPr lang="sv-SE" dirty="0" smtClean="0">
                <a:solidFill>
                  <a:srgbClr val="000000"/>
                </a:solidFill>
                <a:latin typeface="Trebuchet MS" panose="020B0603020202020204" pitchFamily="34" charset="0"/>
              </a:rPr>
              <a:t>Hotell</a:t>
            </a:r>
            <a:r>
              <a:rPr lang="sv-SE" dirty="0">
                <a:solidFill>
                  <a:srgbClr val="000000"/>
                </a:solidFill>
                <a:latin typeface="Trebuchet MS" panose="020B0603020202020204" pitchFamily="34" charset="0"/>
              </a:rPr>
              <a:t>, </a:t>
            </a:r>
            <a:r>
              <a:rPr lang="sv-SE" dirty="0" smtClean="0">
                <a:solidFill>
                  <a:srgbClr val="000000"/>
                </a:solidFill>
                <a:latin typeface="Trebuchet MS" panose="020B0603020202020204" pitchFamily="34" charset="0"/>
              </a:rPr>
              <a:t>restaurang</a:t>
            </a:r>
            <a:r>
              <a:rPr lang="sv-SE" dirty="0">
                <a:solidFill>
                  <a:srgbClr val="000000"/>
                </a:solidFill>
                <a:latin typeface="Trebuchet MS" panose="020B0603020202020204" pitchFamily="34" charset="0"/>
              </a:rPr>
              <a:t>, catering</a:t>
            </a:r>
          </a:p>
          <a:p>
            <a:pPr marL="285750" indent="-285750">
              <a:buFont typeface="Arial" charset="0"/>
              <a:buChar char="•"/>
            </a:pPr>
            <a:r>
              <a:rPr lang="sv-SE" dirty="0" smtClean="0">
                <a:solidFill>
                  <a:srgbClr val="000000"/>
                </a:solidFill>
                <a:latin typeface="Trebuchet MS" panose="020B0603020202020204" pitchFamily="34" charset="0"/>
              </a:rPr>
              <a:t>Vård- </a:t>
            </a:r>
            <a:r>
              <a:rPr lang="sv-SE" dirty="0">
                <a:solidFill>
                  <a:srgbClr val="000000"/>
                </a:solidFill>
                <a:latin typeface="Trebuchet MS" panose="020B0603020202020204" pitchFamily="34" charset="0"/>
              </a:rPr>
              <a:t>och omsorg</a:t>
            </a:r>
          </a:p>
        </p:txBody>
      </p:sp>
    </p:spTree>
    <p:extLst>
      <p:ext uri="{BB962C8B-B14F-4D97-AF65-F5344CB8AC3E}">
        <p14:creationId xmlns:p14="http://schemas.microsoft.com/office/powerpoint/2010/main" val="22065659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 xmlns:a16="http://schemas.microsoft.com/office/drawing/2014/main" id="{5C4C9A47-83B4-4284-A138-49462415755B}"/>
              </a:ext>
            </a:extLst>
          </p:cNvPr>
          <p:cNvSpPr>
            <a:spLocks noGrp="1"/>
          </p:cNvSpPr>
          <p:nvPr>
            <p:ph type="ctrTitle"/>
          </p:nvPr>
        </p:nvSpPr>
        <p:spPr/>
        <p:txBody>
          <a:bodyPr>
            <a:normAutofit/>
          </a:bodyPr>
          <a:lstStyle/>
          <a:p>
            <a:r>
              <a:rPr lang="sv-SE" sz="4000" dirty="0"/>
              <a:t>Frågor att förbereda </a:t>
            </a:r>
            <a:r>
              <a:rPr lang="sv-SE" sz="4000" dirty="0" err="1" smtClean="0"/>
              <a:t>INför</a:t>
            </a:r>
            <a:r>
              <a:rPr lang="sv-SE" sz="4000" dirty="0" smtClean="0"/>
              <a:t> </a:t>
            </a:r>
            <a:r>
              <a:rPr lang="sv-SE" sz="4000" dirty="0"/>
              <a:t>en intervju</a:t>
            </a:r>
          </a:p>
        </p:txBody>
      </p:sp>
      <p:sp>
        <p:nvSpPr>
          <p:cNvPr id="3" name="Underrubrik 2">
            <a:extLst>
              <a:ext uri="{FF2B5EF4-FFF2-40B4-BE49-F238E27FC236}">
                <a16:creationId xmlns="" xmlns:a16="http://schemas.microsoft.com/office/drawing/2014/main" id="{0461D0C1-DB70-4647-9852-D6DE845A81B5}"/>
              </a:ext>
            </a:extLst>
          </p:cNvPr>
          <p:cNvSpPr>
            <a:spLocks noGrp="1"/>
          </p:cNvSpPr>
          <p:nvPr>
            <p:ph type="subTitle" idx="1"/>
          </p:nvPr>
        </p:nvSpPr>
        <p:spPr/>
        <p:txBody>
          <a:bodyPr/>
          <a:lstStyle/>
          <a:p>
            <a:endParaRPr lang="sv-SE"/>
          </a:p>
        </p:txBody>
      </p:sp>
      <p:sp>
        <p:nvSpPr>
          <p:cNvPr id="4" name="Rektangel 3">
            <a:extLst>
              <a:ext uri="{FF2B5EF4-FFF2-40B4-BE49-F238E27FC236}">
                <a16:creationId xmlns="" xmlns:a16="http://schemas.microsoft.com/office/drawing/2014/main" id="{56F30E56-EC75-453B-B90A-51E76F37FA80}"/>
              </a:ext>
            </a:extLst>
          </p:cNvPr>
          <p:cNvSpPr/>
          <p:nvPr/>
        </p:nvSpPr>
        <p:spPr>
          <a:xfrm>
            <a:off x="275617" y="145774"/>
            <a:ext cx="11916383" cy="4278094"/>
          </a:xfrm>
          <a:prstGeom prst="rect">
            <a:avLst/>
          </a:prstGeom>
        </p:spPr>
        <p:txBody>
          <a:bodyPr wrap="square">
            <a:spAutoFit/>
          </a:bodyPr>
          <a:lstStyle/>
          <a:p>
            <a:pPr marL="342900" indent="-342900">
              <a:buFont typeface="+mj-lt"/>
              <a:buAutoNum type="arabicPeriod"/>
            </a:pPr>
            <a:r>
              <a:rPr lang="sv-SE" sz="1600" dirty="0">
                <a:solidFill>
                  <a:srgbClr val="000000"/>
                </a:solidFill>
                <a:latin typeface="Trebuchet MS" panose="020B0603020202020204" pitchFamily="34" charset="0"/>
              </a:rPr>
              <a:t>Kan du berätta om dig själv? (Detta kan ibland vara den första och </a:t>
            </a:r>
            <a:r>
              <a:rPr lang="sv-SE" sz="1600" dirty="0" smtClean="0">
                <a:solidFill>
                  <a:srgbClr val="000000"/>
                </a:solidFill>
                <a:latin typeface="Trebuchet MS" panose="020B0603020202020204" pitchFamily="34" charset="0"/>
              </a:rPr>
              <a:t>enda frågan </a:t>
            </a:r>
            <a:r>
              <a:rPr lang="sv-SE" sz="1600" dirty="0">
                <a:solidFill>
                  <a:srgbClr val="000000"/>
                </a:solidFill>
                <a:latin typeface="Trebuchet MS" panose="020B0603020202020204" pitchFamily="34" charset="0"/>
              </a:rPr>
              <a:t>du får.)</a:t>
            </a:r>
          </a:p>
          <a:p>
            <a:pPr marL="342900" indent="-342900">
              <a:buFont typeface="+mj-lt"/>
              <a:buAutoNum type="arabicPeriod"/>
            </a:pPr>
            <a:r>
              <a:rPr lang="sv-SE" sz="1600" dirty="0" smtClean="0">
                <a:solidFill>
                  <a:srgbClr val="000000"/>
                </a:solidFill>
                <a:latin typeface="Trebuchet MS" panose="020B0603020202020204" pitchFamily="34" charset="0"/>
              </a:rPr>
              <a:t>Varför </a:t>
            </a:r>
            <a:r>
              <a:rPr lang="sv-SE" sz="1600" dirty="0">
                <a:solidFill>
                  <a:srgbClr val="000000"/>
                </a:solidFill>
                <a:latin typeface="Trebuchet MS" panose="020B0603020202020204" pitchFamily="34" charset="0"/>
              </a:rPr>
              <a:t>valde du </a:t>
            </a:r>
            <a:r>
              <a:rPr lang="sv-SE" sz="1600" dirty="0" smtClean="0">
                <a:solidFill>
                  <a:srgbClr val="000000"/>
                </a:solidFill>
                <a:latin typeface="Trebuchet MS" panose="020B0603020202020204" pitchFamily="34" charset="0"/>
              </a:rPr>
              <a:t>det här yrket? </a:t>
            </a:r>
            <a:r>
              <a:rPr lang="sv-SE" sz="1600" dirty="0">
                <a:solidFill>
                  <a:srgbClr val="000000"/>
                </a:solidFill>
                <a:latin typeface="Trebuchet MS" panose="020B0603020202020204" pitchFamily="34" charset="0"/>
              </a:rPr>
              <a:t>Vad vill du göra i framtiden?</a:t>
            </a:r>
          </a:p>
          <a:p>
            <a:pPr marL="342900" indent="-342900">
              <a:buFont typeface="+mj-lt"/>
              <a:buAutoNum type="arabicPeriod"/>
            </a:pPr>
            <a:r>
              <a:rPr lang="sv-SE" sz="1600" dirty="0" smtClean="0">
                <a:solidFill>
                  <a:srgbClr val="000000"/>
                </a:solidFill>
                <a:latin typeface="Trebuchet MS" panose="020B0603020202020204" pitchFamily="34" charset="0"/>
              </a:rPr>
              <a:t>Varför </a:t>
            </a:r>
            <a:r>
              <a:rPr lang="sv-SE" sz="1600" dirty="0">
                <a:solidFill>
                  <a:srgbClr val="000000"/>
                </a:solidFill>
                <a:latin typeface="Trebuchet MS" panose="020B0603020202020204" pitchFamily="34" charset="0"/>
              </a:rPr>
              <a:t>vill du arbeta </a:t>
            </a:r>
            <a:r>
              <a:rPr lang="sv-SE" sz="1600" dirty="0" smtClean="0">
                <a:solidFill>
                  <a:srgbClr val="000000"/>
                </a:solidFill>
                <a:latin typeface="Trebuchet MS" panose="020B0603020202020204" pitchFamily="34" charset="0"/>
              </a:rPr>
              <a:t>för vårt företag</a:t>
            </a:r>
            <a:r>
              <a:rPr lang="sv-SE" sz="1600" dirty="0">
                <a:solidFill>
                  <a:srgbClr val="000000"/>
                </a:solidFill>
                <a:latin typeface="Trebuchet MS" panose="020B0603020202020204" pitchFamily="34" charset="0"/>
              </a:rPr>
              <a:t>? Vad vet du om vårt företag?</a:t>
            </a:r>
          </a:p>
          <a:p>
            <a:pPr marL="342900" indent="-342900">
              <a:buFont typeface="+mj-lt"/>
              <a:buAutoNum type="arabicPeriod"/>
            </a:pPr>
            <a:r>
              <a:rPr lang="sv-SE" sz="1600" dirty="0" smtClean="0">
                <a:solidFill>
                  <a:srgbClr val="000000"/>
                </a:solidFill>
                <a:latin typeface="Trebuchet MS" panose="020B0603020202020204" pitchFamily="34" charset="0"/>
              </a:rPr>
              <a:t>Vilka </a:t>
            </a:r>
            <a:r>
              <a:rPr lang="sv-SE" sz="1600" dirty="0">
                <a:solidFill>
                  <a:srgbClr val="000000"/>
                </a:solidFill>
                <a:latin typeface="Trebuchet MS" panose="020B0603020202020204" pitchFamily="34" charset="0"/>
              </a:rPr>
              <a:t>av våra produkter eller tjänster tycker du är mest intressanta?</a:t>
            </a:r>
          </a:p>
          <a:p>
            <a:pPr marL="342900" indent="-342900">
              <a:buFont typeface="+mj-lt"/>
              <a:buAutoNum type="arabicPeriod"/>
            </a:pPr>
            <a:r>
              <a:rPr lang="sv-SE" sz="1600" dirty="0" smtClean="0">
                <a:solidFill>
                  <a:srgbClr val="000000"/>
                </a:solidFill>
                <a:latin typeface="Trebuchet MS" panose="020B0603020202020204" pitchFamily="34" charset="0"/>
              </a:rPr>
              <a:t>Vilka </a:t>
            </a:r>
            <a:r>
              <a:rPr lang="sv-SE" sz="1600" dirty="0">
                <a:solidFill>
                  <a:srgbClr val="000000"/>
                </a:solidFill>
                <a:latin typeface="Trebuchet MS" panose="020B0603020202020204" pitchFamily="34" charset="0"/>
              </a:rPr>
              <a:t>är dina förväntningar på jobbet?</a:t>
            </a:r>
          </a:p>
          <a:p>
            <a:pPr marL="342900" indent="-342900">
              <a:buFont typeface="+mj-lt"/>
              <a:buAutoNum type="arabicPeriod"/>
            </a:pPr>
            <a:r>
              <a:rPr lang="sv-SE" sz="1600" dirty="0" smtClean="0">
                <a:solidFill>
                  <a:srgbClr val="000000"/>
                </a:solidFill>
                <a:latin typeface="Trebuchet MS" panose="020B0603020202020204" pitchFamily="34" charset="0"/>
              </a:rPr>
              <a:t>Vad </a:t>
            </a:r>
            <a:r>
              <a:rPr lang="sv-SE" sz="1600" dirty="0">
                <a:solidFill>
                  <a:srgbClr val="000000"/>
                </a:solidFill>
                <a:latin typeface="Trebuchet MS" panose="020B0603020202020204" pitchFamily="34" charset="0"/>
              </a:rPr>
              <a:t>vill du jobba med om fem år? Om tio år?</a:t>
            </a:r>
          </a:p>
          <a:p>
            <a:pPr marL="342900" indent="-342900">
              <a:buFont typeface="+mj-lt"/>
              <a:buAutoNum type="arabicPeriod"/>
            </a:pPr>
            <a:r>
              <a:rPr lang="sv-SE" sz="1600" dirty="0" smtClean="0">
                <a:solidFill>
                  <a:srgbClr val="000000"/>
                </a:solidFill>
                <a:latin typeface="Trebuchet MS" panose="020B0603020202020204" pitchFamily="34" charset="0"/>
              </a:rPr>
              <a:t>Hur </a:t>
            </a:r>
            <a:r>
              <a:rPr lang="sv-SE" sz="1600" dirty="0">
                <a:solidFill>
                  <a:srgbClr val="000000"/>
                </a:solidFill>
                <a:latin typeface="Trebuchet MS" panose="020B0603020202020204" pitchFamily="34" charset="0"/>
              </a:rPr>
              <a:t>hanterar du stress?</a:t>
            </a:r>
          </a:p>
          <a:p>
            <a:pPr marL="342900" indent="-342900">
              <a:buFont typeface="+mj-lt"/>
              <a:buAutoNum type="arabicPeriod"/>
            </a:pPr>
            <a:r>
              <a:rPr lang="sv-SE" sz="1600" dirty="0">
                <a:solidFill>
                  <a:srgbClr val="000000"/>
                </a:solidFill>
                <a:latin typeface="Trebuchet MS" panose="020B0603020202020204" pitchFamily="34" charset="0"/>
              </a:rPr>
              <a:t>H</a:t>
            </a:r>
            <a:r>
              <a:rPr lang="sv-SE" sz="1600" dirty="0" smtClean="0">
                <a:solidFill>
                  <a:srgbClr val="000000"/>
                </a:solidFill>
                <a:latin typeface="Trebuchet MS" panose="020B0603020202020204" pitchFamily="34" charset="0"/>
              </a:rPr>
              <a:t>ur </a:t>
            </a:r>
            <a:r>
              <a:rPr lang="sv-SE" sz="1600" dirty="0">
                <a:solidFill>
                  <a:srgbClr val="000000"/>
                </a:solidFill>
                <a:latin typeface="Trebuchet MS" panose="020B0603020202020204" pitchFamily="34" charset="0"/>
              </a:rPr>
              <a:t>fattar du beslut? Gör du det själv eller i samråd med andra? På vilka grunder bestämmer </a:t>
            </a:r>
            <a:r>
              <a:rPr lang="sv-SE" sz="1600" dirty="0" smtClean="0">
                <a:solidFill>
                  <a:srgbClr val="000000"/>
                </a:solidFill>
                <a:latin typeface="Trebuchet MS" panose="020B0603020202020204" pitchFamily="34" charset="0"/>
              </a:rPr>
              <a:t>du dig?</a:t>
            </a:r>
            <a:endParaRPr lang="sv-SE" sz="1600" dirty="0">
              <a:solidFill>
                <a:srgbClr val="000000"/>
              </a:solidFill>
              <a:latin typeface="Trebuchet MS" panose="020B0603020202020204" pitchFamily="34" charset="0"/>
            </a:endParaRPr>
          </a:p>
          <a:p>
            <a:pPr marL="342900" indent="-342900">
              <a:buFont typeface="+mj-lt"/>
              <a:buAutoNum type="arabicPeriod"/>
            </a:pPr>
            <a:r>
              <a:rPr lang="sv-SE" sz="1600" dirty="0" smtClean="0">
                <a:solidFill>
                  <a:srgbClr val="000000"/>
                </a:solidFill>
                <a:latin typeface="Trebuchet MS" panose="020B0603020202020204" pitchFamily="34" charset="0"/>
              </a:rPr>
              <a:t>Vad har du för lön idag/på </a:t>
            </a:r>
            <a:r>
              <a:rPr lang="sv-SE" sz="1600" dirty="0">
                <a:solidFill>
                  <a:srgbClr val="000000"/>
                </a:solidFill>
                <a:latin typeface="Trebuchet MS" panose="020B0603020202020204" pitchFamily="34" charset="0"/>
              </a:rPr>
              <a:t>ditt senaste jobb? Kan du börja i morgon, eller </a:t>
            </a:r>
            <a:r>
              <a:rPr lang="sv-SE" sz="1600" dirty="0" smtClean="0">
                <a:solidFill>
                  <a:srgbClr val="000000"/>
                </a:solidFill>
                <a:latin typeface="Trebuchet MS" panose="020B0603020202020204" pitchFamily="34" charset="0"/>
              </a:rPr>
              <a:t>har du någon uppsägningstid</a:t>
            </a:r>
            <a:r>
              <a:rPr lang="sv-SE" sz="1600" dirty="0">
                <a:solidFill>
                  <a:srgbClr val="000000"/>
                </a:solidFill>
                <a:latin typeface="Trebuchet MS" panose="020B0603020202020204" pitchFamily="34" charset="0"/>
              </a:rPr>
              <a:t>?</a:t>
            </a:r>
          </a:p>
          <a:p>
            <a:pPr marL="342900" indent="-342900">
              <a:buFont typeface="+mj-lt"/>
              <a:buAutoNum type="arabicPeriod"/>
            </a:pPr>
            <a:r>
              <a:rPr lang="sv-SE" sz="1600" dirty="0" smtClean="0">
                <a:solidFill>
                  <a:srgbClr val="000000"/>
                </a:solidFill>
                <a:latin typeface="Trebuchet MS" panose="020B0603020202020204" pitchFamily="34" charset="0"/>
              </a:rPr>
              <a:t>Vilken </a:t>
            </a:r>
            <a:r>
              <a:rPr lang="sv-SE" sz="1600" dirty="0">
                <a:solidFill>
                  <a:srgbClr val="000000"/>
                </a:solidFill>
                <a:latin typeface="Trebuchet MS" panose="020B0603020202020204" pitchFamily="34" charset="0"/>
              </a:rPr>
              <a:t>typ av </a:t>
            </a:r>
            <a:r>
              <a:rPr lang="sv-SE" sz="1600" dirty="0" smtClean="0">
                <a:solidFill>
                  <a:srgbClr val="000000"/>
                </a:solidFill>
                <a:latin typeface="Trebuchet MS" panose="020B0603020202020204" pitchFamily="34" charset="0"/>
              </a:rPr>
              <a:t>chef fungerar du bäst med?</a:t>
            </a:r>
            <a:endParaRPr lang="sv-SE" sz="1600" dirty="0">
              <a:solidFill>
                <a:srgbClr val="000000"/>
              </a:solidFill>
              <a:latin typeface="Trebuchet MS" panose="020B0603020202020204" pitchFamily="34" charset="0"/>
            </a:endParaRPr>
          </a:p>
          <a:p>
            <a:pPr marL="342900" indent="-342900">
              <a:buFont typeface="+mj-lt"/>
              <a:buAutoNum type="arabicPeriod"/>
            </a:pPr>
            <a:r>
              <a:rPr lang="sv-SE" sz="1600" dirty="0" smtClean="0">
                <a:solidFill>
                  <a:srgbClr val="000000"/>
                </a:solidFill>
                <a:latin typeface="Trebuchet MS" panose="020B0603020202020204" pitchFamily="34" charset="0"/>
              </a:rPr>
              <a:t>Vad </a:t>
            </a:r>
            <a:r>
              <a:rPr lang="sv-SE" sz="1600" dirty="0">
                <a:solidFill>
                  <a:srgbClr val="000000"/>
                </a:solidFill>
                <a:latin typeface="Trebuchet MS" panose="020B0603020202020204" pitchFamily="34" charset="0"/>
              </a:rPr>
              <a:t>har du lärt dig </a:t>
            </a:r>
            <a:r>
              <a:rPr lang="sv-SE" sz="1600" dirty="0" smtClean="0">
                <a:solidFill>
                  <a:srgbClr val="000000"/>
                </a:solidFill>
                <a:latin typeface="Trebuchet MS" panose="020B0603020202020204" pitchFamily="34" charset="0"/>
              </a:rPr>
              <a:t>på de jobb </a:t>
            </a:r>
            <a:r>
              <a:rPr lang="sv-SE" sz="1600" dirty="0">
                <a:solidFill>
                  <a:srgbClr val="000000"/>
                </a:solidFill>
                <a:latin typeface="Trebuchet MS" panose="020B0603020202020204" pitchFamily="34" charset="0"/>
              </a:rPr>
              <a:t>du haft </a:t>
            </a:r>
            <a:r>
              <a:rPr lang="sv-SE" sz="1600" dirty="0" smtClean="0">
                <a:solidFill>
                  <a:srgbClr val="000000"/>
                </a:solidFill>
                <a:latin typeface="Trebuchet MS" panose="020B0603020202020204" pitchFamily="34" charset="0"/>
              </a:rPr>
              <a:t>innan? </a:t>
            </a:r>
            <a:r>
              <a:rPr lang="sv-SE" sz="1600" dirty="0">
                <a:solidFill>
                  <a:srgbClr val="000000"/>
                </a:solidFill>
                <a:latin typeface="Trebuchet MS" panose="020B0603020202020204" pitchFamily="34" charset="0"/>
              </a:rPr>
              <a:t>Vilka </a:t>
            </a:r>
            <a:r>
              <a:rPr lang="sv-SE" sz="1600" dirty="0" smtClean="0">
                <a:solidFill>
                  <a:srgbClr val="000000"/>
                </a:solidFill>
                <a:latin typeface="Trebuchet MS" panose="020B0603020202020204" pitchFamily="34" charset="0"/>
              </a:rPr>
              <a:t>arbetsuppgifter tyckte </a:t>
            </a:r>
            <a:r>
              <a:rPr lang="sv-SE" sz="1600" dirty="0">
                <a:solidFill>
                  <a:srgbClr val="000000"/>
                </a:solidFill>
                <a:latin typeface="Trebuchet MS" panose="020B0603020202020204" pitchFamily="34" charset="0"/>
              </a:rPr>
              <a:t>du mest om?</a:t>
            </a:r>
          </a:p>
          <a:p>
            <a:pPr marL="342900" indent="-342900">
              <a:buFont typeface="+mj-lt"/>
              <a:buAutoNum type="arabicPeriod"/>
            </a:pPr>
            <a:r>
              <a:rPr lang="sv-SE" sz="1600" dirty="0" smtClean="0">
                <a:solidFill>
                  <a:srgbClr val="000000"/>
                </a:solidFill>
                <a:latin typeface="Trebuchet MS" panose="020B0603020202020204" pitchFamily="34" charset="0"/>
              </a:rPr>
              <a:t>Har du referenser från tidigare </a:t>
            </a:r>
            <a:r>
              <a:rPr lang="sv-SE" sz="1600" dirty="0">
                <a:solidFill>
                  <a:srgbClr val="000000"/>
                </a:solidFill>
                <a:latin typeface="Trebuchet MS" panose="020B0603020202020204" pitchFamily="34" charset="0"/>
              </a:rPr>
              <a:t>arbetsgivare?</a:t>
            </a:r>
          </a:p>
          <a:p>
            <a:pPr marL="342900" indent="-342900">
              <a:buFont typeface="+mj-lt"/>
              <a:buAutoNum type="arabicPeriod"/>
            </a:pPr>
            <a:r>
              <a:rPr lang="sv-SE" sz="1600" dirty="0" smtClean="0">
                <a:solidFill>
                  <a:srgbClr val="000000"/>
                </a:solidFill>
                <a:latin typeface="Trebuchet MS" panose="020B0603020202020204" pitchFamily="34" charset="0"/>
              </a:rPr>
              <a:t>Vilka </a:t>
            </a:r>
            <a:r>
              <a:rPr lang="sv-SE" sz="1600" dirty="0">
                <a:solidFill>
                  <a:srgbClr val="000000"/>
                </a:solidFill>
                <a:latin typeface="Trebuchet MS" panose="020B0603020202020204" pitchFamily="34" charset="0"/>
              </a:rPr>
              <a:t>initiativ har du </a:t>
            </a:r>
            <a:r>
              <a:rPr lang="sv-SE" sz="1600" dirty="0" smtClean="0">
                <a:solidFill>
                  <a:srgbClr val="000000"/>
                </a:solidFill>
                <a:latin typeface="Trebuchet MS" panose="020B0603020202020204" pitchFamily="34" charset="0"/>
              </a:rPr>
              <a:t>tagit </a:t>
            </a:r>
            <a:r>
              <a:rPr lang="sv-SE" sz="1600" dirty="0">
                <a:solidFill>
                  <a:srgbClr val="000000"/>
                </a:solidFill>
                <a:latin typeface="Trebuchet MS" panose="020B0603020202020204" pitchFamily="34" charset="0"/>
              </a:rPr>
              <a:t>för din egen yrkesutveckling?</a:t>
            </a:r>
          </a:p>
          <a:p>
            <a:pPr marL="342900" indent="-342900">
              <a:buFont typeface="+mj-lt"/>
              <a:buAutoNum type="arabicPeriod"/>
            </a:pPr>
            <a:r>
              <a:rPr lang="sv-SE" sz="1600" dirty="0" smtClean="0">
                <a:solidFill>
                  <a:srgbClr val="000000"/>
                </a:solidFill>
                <a:latin typeface="Trebuchet MS" panose="020B0603020202020204" pitchFamily="34" charset="0"/>
              </a:rPr>
              <a:t>Vilka </a:t>
            </a:r>
            <a:r>
              <a:rPr lang="sv-SE" sz="1600" dirty="0">
                <a:solidFill>
                  <a:srgbClr val="000000"/>
                </a:solidFill>
                <a:latin typeface="Trebuchet MS" panose="020B0603020202020204" pitchFamily="34" charset="0"/>
              </a:rPr>
              <a:t>är dina styrkor?</a:t>
            </a:r>
          </a:p>
          <a:p>
            <a:pPr marL="342900" indent="-342900">
              <a:buFont typeface="+mj-lt"/>
              <a:buAutoNum type="arabicPeriod"/>
            </a:pPr>
            <a:r>
              <a:rPr lang="sv-SE" sz="1600" dirty="0" smtClean="0">
                <a:solidFill>
                  <a:srgbClr val="000000"/>
                </a:solidFill>
                <a:latin typeface="Trebuchet MS" panose="020B0603020202020204" pitchFamily="34" charset="0"/>
              </a:rPr>
              <a:t>Vad </a:t>
            </a:r>
            <a:r>
              <a:rPr lang="sv-SE" sz="1600" dirty="0">
                <a:solidFill>
                  <a:srgbClr val="000000"/>
                </a:solidFill>
                <a:latin typeface="Trebuchet MS" panose="020B0603020202020204" pitchFamily="34" charset="0"/>
              </a:rPr>
              <a:t>är din största svaghet eller ditt sämsta drag?</a:t>
            </a:r>
          </a:p>
          <a:p>
            <a:pPr marL="342900" indent="-342900">
              <a:buFont typeface="+mj-lt"/>
              <a:buAutoNum type="arabicPeriod"/>
            </a:pPr>
            <a:r>
              <a:rPr lang="sv-SE" sz="1600" dirty="0" smtClean="0">
                <a:solidFill>
                  <a:srgbClr val="000000"/>
                </a:solidFill>
                <a:latin typeface="Trebuchet MS" panose="020B0603020202020204" pitchFamily="34" charset="0"/>
              </a:rPr>
              <a:t>Vad </a:t>
            </a:r>
            <a:r>
              <a:rPr lang="sv-SE" sz="1600" dirty="0">
                <a:solidFill>
                  <a:srgbClr val="000000"/>
                </a:solidFill>
                <a:latin typeface="Trebuchet MS" panose="020B0603020202020204" pitchFamily="34" charset="0"/>
              </a:rPr>
              <a:t>betyder samarbete för dig?</a:t>
            </a:r>
          </a:p>
          <a:p>
            <a:pPr marL="342900" indent="-342900">
              <a:buFont typeface="+mj-lt"/>
              <a:buAutoNum type="arabicPeriod"/>
            </a:pPr>
            <a:r>
              <a:rPr lang="sv-SE" sz="1600" dirty="0" smtClean="0">
                <a:solidFill>
                  <a:srgbClr val="000000"/>
                </a:solidFill>
                <a:latin typeface="Trebuchet MS" panose="020B0603020202020204" pitchFamily="34" charset="0"/>
              </a:rPr>
              <a:t>Hur </a:t>
            </a:r>
            <a:r>
              <a:rPr lang="sv-SE" sz="1600" dirty="0">
                <a:solidFill>
                  <a:srgbClr val="000000"/>
                </a:solidFill>
                <a:latin typeface="Trebuchet MS" panose="020B0603020202020204" pitchFamily="34" charset="0"/>
              </a:rPr>
              <a:t>hanterar du konflikter? </a:t>
            </a:r>
          </a:p>
        </p:txBody>
      </p:sp>
    </p:spTree>
    <p:extLst>
      <p:ext uri="{BB962C8B-B14F-4D97-AF65-F5344CB8AC3E}">
        <p14:creationId xmlns:p14="http://schemas.microsoft.com/office/powerpoint/2010/main" val="1444126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emplate>Integral</Template>
  <TotalTime>394</TotalTime>
  <Words>961</Words>
  <Application>Microsoft Macintosh PowerPoint</Application>
  <PresentationFormat>Bredbild</PresentationFormat>
  <Paragraphs>82</Paragraphs>
  <Slides>8</Slides>
  <Notes>0</Notes>
  <HiddenSlides>0</HiddenSlides>
  <MMClips>0</MMClips>
  <ScaleCrop>false</ScaleCrop>
  <HeadingPairs>
    <vt:vector size="6" baseType="variant">
      <vt:variant>
        <vt:lpstr>Använt teckensnitt</vt:lpstr>
      </vt:variant>
      <vt:variant>
        <vt:i4>8</vt:i4>
      </vt:variant>
      <vt:variant>
        <vt:lpstr>Tema</vt:lpstr>
      </vt:variant>
      <vt:variant>
        <vt:i4>1</vt:i4>
      </vt:variant>
      <vt:variant>
        <vt:lpstr>Bildrubriker</vt:lpstr>
      </vt:variant>
      <vt:variant>
        <vt:i4>8</vt:i4>
      </vt:variant>
    </vt:vector>
  </HeadingPairs>
  <TitlesOfParts>
    <vt:vector size="17" baseType="lpstr">
      <vt:lpstr>Comic Sans MS</vt:lpstr>
      <vt:lpstr>Symbol</vt:lpstr>
      <vt:lpstr>Times New Roman</vt:lpstr>
      <vt:lpstr>Trebuchet MS</vt:lpstr>
      <vt:lpstr>Tw Cen MT</vt:lpstr>
      <vt:lpstr>Tw Cen MT Condensed</vt:lpstr>
      <vt:lpstr>Wingdings 3</vt:lpstr>
      <vt:lpstr>Arial</vt:lpstr>
      <vt:lpstr>Integral</vt:lpstr>
      <vt:lpstr>ATT söka jobb och gå PÅ intervju - Introduktion till mIgreat! modul 7</vt:lpstr>
      <vt:lpstr>VAR MAN HITTAR JOBB</vt:lpstr>
      <vt:lpstr>ATT fylla i ett ansökningsformulär</vt:lpstr>
      <vt:lpstr>CV Checklista</vt:lpstr>
      <vt:lpstr>ATT GÅ PÅ ANSTÄLLNINGSINTERVJU</vt:lpstr>
      <vt:lpstr>ATT FÖRBEREDA SIG INFÖR EN INTERVJU</vt:lpstr>
      <vt:lpstr>HUR SKULLE DU KLÄ DIG? </vt:lpstr>
      <vt:lpstr>Frågor att förbereda INför en intervju</vt:lpstr>
    </vt:vector>
  </TitlesOfParts>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David Powell</dc:creator>
  <cp:lastModifiedBy>Per Lindgren</cp:lastModifiedBy>
  <cp:revision>14</cp:revision>
  <dcterms:created xsi:type="dcterms:W3CDTF">2017-12-19T15:29:47Z</dcterms:created>
  <dcterms:modified xsi:type="dcterms:W3CDTF">2018-08-19T17:26:11Z</dcterms:modified>
</cp:coreProperties>
</file>